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71" r:id="rId6"/>
    <p:sldId id="261" r:id="rId7"/>
    <p:sldId id="270" r:id="rId8"/>
    <p:sldId id="260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" userDrawn="1">
          <p15:clr>
            <a:srgbClr val="A4A3A4"/>
          </p15:clr>
        </p15:guide>
        <p15:guide id="2" pos="50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92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599"/>
    <p:restoredTop sz="86376"/>
  </p:normalViewPr>
  <p:slideViewPr>
    <p:cSldViewPr snapToGrid="0" snapToObjects="1" showGuides="1">
      <p:cViewPr>
        <p:scale>
          <a:sx n="81" d="100"/>
          <a:sy n="81" d="100"/>
        </p:scale>
        <p:origin x="1712" y="624"/>
      </p:cViewPr>
      <p:guideLst>
        <p:guide orient="horz" pos="312"/>
        <p:guide pos="50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" d="100"/>
        <a:sy n="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4" d="100"/>
          <a:sy n="94" d="100"/>
        </p:scale>
        <p:origin x="375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7756A-6D5F-EC44-9CF2-6D35E8F9DA87}" type="datetimeFigureOut">
              <a:rPr lang="en-US" smtClean="0"/>
              <a:t>3/2/19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65A3C-F08B-CF4C-AF2E-2CE62E4AC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4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65A3C-F08B-CF4C-AF2E-2CE62E4AC3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27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I find a pattern in the way that data scientist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65A3C-F08B-CF4C-AF2E-2CE62E4AC3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69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65A3C-F08B-CF4C-AF2E-2CE62E4AC3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4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65A3C-F08B-CF4C-AF2E-2CE62E4AC3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74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65A3C-F08B-CF4C-AF2E-2CE62E4AC3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30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9FC7-D303-2A4A-A64E-B3833EB63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A7397-FA58-E441-9344-346C2C7DE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23EDB-9773-9B48-8CBB-6AC347F1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089D-197D-8841-B864-FC897C8BAD83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948E1-4BFB-F643-8705-88950E67F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5159C-4589-D348-A55B-768838E1E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E0B2-1206-CD47-B8B3-D1A40E47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91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5097-46F5-994F-A17A-3AA40377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3B9A5-E9BD-4745-8784-7B6FBAE15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D8655-111A-114E-9DD3-1C8444492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089D-197D-8841-B864-FC897C8BAD83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E1A2D-479D-9646-9B29-9E2F137AF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08525-1D5C-D94F-9078-C4DBD080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E0B2-1206-CD47-B8B3-D1A40E47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71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582EEF-2298-FC45-97ED-A3423221D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596F8-3D56-6E4E-B79F-5EB9599A1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B7198-AA87-1E42-A094-D5AFB9D08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089D-197D-8841-B864-FC897C8BAD83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F192D-DE5C-6A42-A114-4CAE0F65D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6F14B-71C7-9F41-96F8-85F08D97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E0B2-1206-CD47-B8B3-D1A40E47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4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37C5-7D18-D242-B9E6-7F13408C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102CE-BEB8-4E40-AF28-FC043E6EB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07C39-D0A6-D34C-BBF7-8C8539CE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089D-197D-8841-B864-FC897C8BAD83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A2669-FD90-EB48-93FF-74CA7C78C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23582-9420-8B47-B575-061EA4ED5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E0B2-1206-CD47-B8B3-D1A40E47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26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44966-3363-DA4C-BFBF-0883FF971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71A61-8B50-0644-AF75-2E9F06A46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5CD27-59E9-814C-94B3-9DF486DF5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089D-197D-8841-B864-FC897C8BAD83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E47BA-7FFC-3B48-96C0-D0F9EAF2E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83855-D8A5-DB46-8F4A-706ECD726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E0B2-1206-CD47-B8B3-D1A40E47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6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953FB-1E8C-914D-8B89-A2A64649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55588-3D67-594C-BFFF-40A49CC57A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398E6-53D9-5847-BA5E-B3A4202EB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7F3E5-4112-A949-A484-8E383C27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089D-197D-8841-B864-FC897C8BAD83}" type="datetimeFigureOut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6FEE0-0281-4240-AA68-2D833C42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F4999-D2E1-2F42-B52E-F628D3B07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E0B2-1206-CD47-B8B3-D1A40E47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9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24E00-4835-BB42-83F7-59DE46BFC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9EEE6-1C67-E545-904F-DF4FBE988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6A04E-E8A9-D547-8524-01288A406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B1992-19CA-BF47-8E17-67B6B604C4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0BCA1-5D23-6946-9B6C-0B59629C01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BDE52-F09A-7D43-A5A2-B2A59642E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089D-197D-8841-B864-FC897C8BAD83}" type="datetimeFigureOut">
              <a:rPr lang="en-US" smtClean="0"/>
              <a:t>3/2/19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1E6A0C-0A41-6942-89C5-724623CF4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AB0FA6-7CA5-DB4F-BE44-5D032875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E0B2-1206-CD47-B8B3-D1A40E47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0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42D7-4B69-A047-A888-F0F788EBF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3BA12-D844-4743-B536-816DCD519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089D-197D-8841-B864-FC897C8BAD83}" type="datetimeFigureOut">
              <a:rPr lang="en-US" smtClean="0"/>
              <a:t>3/2/19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37C9E-0E31-464E-BC0A-798645BD8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3FDD5-AD98-E64F-A68A-054B6729B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E0B2-1206-CD47-B8B3-D1A40E47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69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AC639-F9BF-E547-B233-7548F2575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089D-197D-8841-B864-FC897C8BAD83}" type="datetimeFigureOut">
              <a:rPr lang="en-US" smtClean="0"/>
              <a:t>3/2/19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45D3F6-5344-5440-B0B1-AD409BD07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F581C-6429-F84F-A171-E635EC3B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E0B2-1206-CD47-B8B3-D1A40E47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41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FD859-9562-D543-A972-576607D5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6794E-A4E7-E444-A09E-C0D0F868C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796BA-C593-424A-B6A2-83A5484A4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73342-6B2A-0049-90C2-80F993CD1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089D-197D-8841-B864-FC897C8BAD83}" type="datetimeFigureOut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3B2CC-0234-5845-A445-9461FC31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C89A-4315-BD48-BDB6-5ABA2433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E0B2-1206-CD47-B8B3-D1A40E47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8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BBF28-87B6-6145-9FD2-FA5A885E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B5CF2F-9C00-074E-AD3F-3F1897485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7F54E-48B1-4040-AA68-DA4C2E4EB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3A8B8-8994-5248-8ECE-461FD027B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089D-197D-8841-B864-FC897C8BAD83}" type="datetimeFigureOut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59816-F634-4D46-A6E5-895CD8382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3FE0E-EF0A-9144-9537-669327BAA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FE0B2-1206-CD47-B8B3-D1A40E47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41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C452C0-DD59-AE49-ADA3-6D8DF19BE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3C3FF-B354-864F-A0D4-53B83116D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28D70-0D3F-3844-9D5B-A9F20F3083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3089D-197D-8841-B864-FC897C8BAD83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7956B-7340-114B-8266-4B459651A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62D08-794A-9247-8539-99F71DFA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FE0B2-1206-CD47-B8B3-D1A40E47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utgers_University" TargetMode="External"/><Relationship Id="rId13" Type="http://schemas.openxmlformats.org/officeDocument/2006/relationships/hyperlink" Target="https://en.wikipedia.org/wiki/Ricardo_Bianchini#cite_note-2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2.jpg"/><Relationship Id="rId12" Type="http://schemas.openxmlformats.org/officeDocument/2006/relationships/hyperlink" Target="https://en.wikipedia.org/wiki/ACM_Fello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hyperlink" Target="https://en.wikipedia.org/wiki/Ricardo_Bianchini#cite_note-1" TargetMode="External"/><Relationship Id="rId5" Type="http://schemas.openxmlformats.org/officeDocument/2006/relationships/image" Target="../media/image4.jpg"/><Relationship Id="rId10" Type="http://schemas.openxmlformats.org/officeDocument/2006/relationships/hyperlink" Target="https://en.wikipedia.org/wiki/Fellow_of_the_Institute_of_Electrical_and_Electronics_Engineers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s://en.wikipedia.org/wiki/Microsoft_Research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413CA90-589E-9A4D-A842-E559AB6B0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4000"/>
          </a:blip>
          <a:srcRect l="3491" b="3491"/>
          <a:stretch/>
        </p:blipFill>
        <p:spPr>
          <a:xfrm>
            <a:off x="0" y="-16217"/>
            <a:ext cx="12192000" cy="6874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90BBCB-F0B3-CB4D-95C1-05BAB6EDD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4387" y="1544296"/>
            <a:ext cx="7860030" cy="2387600"/>
          </a:xfrm>
        </p:spPr>
        <p:txBody>
          <a:bodyPr>
            <a:normAutofit/>
          </a:bodyPr>
          <a:lstStyle/>
          <a:p>
            <a:pPr algn="r"/>
            <a:r>
              <a:rPr lang="en-U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“Am I a Data Scientist?”</a:t>
            </a:r>
            <a:r>
              <a:rPr lang="en-US" dirty="0"/>
              <a:t> </a:t>
            </a:r>
            <a:br>
              <a:rPr lang="en-US" dirty="0"/>
            </a:br>
            <a:br>
              <a:rPr lang="en-US" sz="400" dirty="0"/>
            </a:br>
            <a:r>
              <a:rPr lang="en-US" sz="4000" dirty="0"/>
              <a:t>Finding My Identity Through Unsupervised Learning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882A9AA-C2A0-824F-8FB0-07B1B45DB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6417" y="4567067"/>
            <a:ext cx="6858000" cy="1655762"/>
          </a:xfrm>
        </p:spPr>
        <p:txBody>
          <a:bodyPr/>
          <a:lstStyle/>
          <a:p>
            <a:pPr algn="r"/>
            <a:r>
              <a:rPr lang="en-US" dirty="0"/>
              <a:t>Project-4 @ </a:t>
            </a:r>
            <a:r>
              <a:rPr lang="en-US" b="1" dirty="0"/>
              <a:t>METIS</a:t>
            </a:r>
          </a:p>
          <a:p>
            <a:pPr algn="r"/>
            <a:r>
              <a:rPr lang="en-US" dirty="0" err="1">
                <a:latin typeface="Century Schoolbook" panose="02040604050505020304" pitchFamily="18" charset="0"/>
              </a:rPr>
              <a:t>Jhonsen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err="1">
                <a:latin typeface="Century Schoolbook" panose="02040604050505020304" pitchFamily="18" charset="0"/>
              </a:rPr>
              <a:t>Djajamuliadi</a:t>
            </a:r>
            <a:endParaRPr lang="en-US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173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FE75A6E-7A4E-4442-8D90-BE85E8BBC1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8000"/>
          </a:blip>
          <a:srcRect t="5439" b="19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58FB2-F228-154D-9E26-32EFD2021527}"/>
              </a:ext>
            </a:extLst>
          </p:cNvPr>
          <p:cNvSpPr txBox="1"/>
          <p:nvPr/>
        </p:nvSpPr>
        <p:spPr>
          <a:xfrm>
            <a:off x="2365226" y="0"/>
            <a:ext cx="7732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My Journey in Becoming a 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DB141-1EBE-6841-8C0C-AF536057EC91}"/>
              </a:ext>
            </a:extLst>
          </p:cNvPr>
          <p:cNvSpPr txBox="1"/>
          <p:nvPr/>
        </p:nvSpPr>
        <p:spPr>
          <a:xfrm>
            <a:off x="7472364" y="6572258"/>
            <a:ext cx="4687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Figure from https://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towardsdatascience.com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/introduction-to-statistics-e9d72d818745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31FFEB-3888-9745-A364-E68493501F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37"/>
          <a:stretch/>
        </p:blipFill>
        <p:spPr>
          <a:xfrm>
            <a:off x="873743" y="781050"/>
            <a:ext cx="5927122" cy="33988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C8A5AB-AF37-844B-87E7-B1D452A65C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854"/>
          <a:stretch/>
        </p:blipFill>
        <p:spPr>
          <a:xfrm>
            <a:off x="5133987" y="3439624"/>
            <a:ext cx="1609726" cy="6608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04ABC2D-80D1-6A42-9738-43CFA9393EEE}"/>
              </a:ext>
            </a:extLst>
          </p:cNvPr>
          <p:cNvGrpSpPr/>
          <p:nvPr/>
        </p:nvGrpSpPr>
        <p:grpSpPr>
          <a:xfrm>
            <a:off x="1073214" y="4645023"/>
            <a:ext cx="4984815" cy="1949906"/>
            <a:chOff x="515988" y="4645023"/>
            <a:chExt cx="4984815" cy="19499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CEFFC3-38A9-EE42-B509-632A32D97C92}"/>
                </a:ext>
              </a:extLst>
            </p:cNvPr>
            <p:cNvSpPr txBox="1"/>
            <p:nvPr/>
          </p:nvSpPr>
          <p:spPr>
            <a:xfrm>
              <a:off x="515988" y="5209934"/>
              <a:ext cx="494539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800" dirty="0"/>
                <a:t>How should I describe myself?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</a:rPr>
                <a:t>How should I network?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</a:rPr>
                <a:t>How should I negotiate?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5A18CE-AD83-AA42-B58A-3D9A550BD1BE}"/>
                </a:ext>
              </a:extLst>
            </p:cNvPr>
            <p:cNvSpPr txBox="1"/>
            <p:nvPr/>
          </p:nvSpPr>
          <p:spPr>
            <a:xfrm>
              <a:off x="3054299" y="4645023"/>
              <a:ext cx="24465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“</a:t>
              </a:r>
              <a:r>
                <a:rPr lang="en-US" sz="2800" i="1" dirty="0">
                  <a:latin typeface="Comic Sans MS" panose="030F0902030302020204" pitchFamily="66" charset="0"/>
                </a:rPr>
                <a:t>Soft Skills </a:t>
              </a:r>
              <a:r>
                <a:rPr lang="en-US" sz="3200" i="1" dirty="0"/>
                <a:t>”</a:t>
              </a:r>
            </a:p>
          </p:txBody>
        </p:sp>
      </p:grpSp>
      <p:sp>
        <p:nvSpPr>
          <p:cNvPr id="17" name="Up Arrow 16">
            <a:extLst>
              <a:ext uri="{FF2B5EF4-FFF2-40B4-BE49-F238E27FC236}">
                <a16:creationId xmlns:a16="http://schemas.microsoft.com/office/drawing/2014/main" id="{D8812466-3C06-1F4D-AAF0-2A858B8C8640}"/>
              </a:ext>
            </a:extLst>
          </p:cNvPr>
          <p:cNvSpPr/>
          <p:nvPr/>
        </p:nvSpPr>
        <p:spPr>
          <a:xfrm>
            <a:off x="2084732" y="4122701"/>
            <a:ext cx="484632" cy="978408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8A1A84-732D-1746-AF49-BEE30114B0B9}"/>
              </a:ext>
            </a:extLst>
          </p:cNvPr>
          <p:cNvGrpSpPr/>
          <p:nvPr/>
        </p:nvGrpSpPr>
        <p:grpSpPr>
          <a:xfrm>
            <a:off x="7354811" y="1160274"/>
            <a:ext cx="4283242" cy="4828674"/>
            <a:chOff x="7354811" y="1160274"/>
            <a:chExt cx="4283242" cy="482867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C1D6A4-A318-4B4A-8F14-B961909039BB}"/>
                </a:ext>
              </a:extLst>
            </p:cNvPr>
            <p:cNvSpPr/>
            <p:nvPr/>
          </p:nvSpPr>
          <p:spPr>
            <a:xfrm>
              <a:off x="7354811" y="1160274"/>
              <a:ext cx="4283242" cy="4828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2CBD6AA-555D-1745-ACCC-A5772A32B98D}"/>
                </a:ext>
              </a:extLst>
            </p:cNvPr>
            <p:cNvGrpSpPr/>
            <p:nvPr/>
          </p:nvGrpSpPr>
          <p:grpSpPr>
            <a:xfrm>
              <a:off x="7618298" y="1228176"/>
              <a:ext cx="3757169" cy="4177462"/>
              <a:chOff x="7061072" y="1228176"/>
              <a:chExt cx="3757169" cy="417746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8471701-E9E9-7340-8E56-77C0DAA318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1072" y="1996916"/>
                <a:ext cx="3757169" cy="340872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333667-B9BE-144F-BEAD-25A563060295}"/>
                  </a:ext>
                </a:extLst>
              </p:cNvPr>
              <p:cNvSpPr txBox="1"/>
              <p:nvPr/>
            </p:nvSpPr>
            <p:spPr>
              <a:xfrm>
                <a:off x="7679479" y="1228176"/>
                <a:ext cx="25010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/>
                  <a:t>“</a:t>
                </a:r>
                <a:r>
                  <a:rPr lang="en-US" sz="2800" i="1" dirty="0">
                    <a:latin typeface="Comic Sans MS" panose="030F0902030302020204" pitchFamily="66" charset="0"/>
                  </a:rPr>
                  <a:t>Hard Skills </a:t>
                </a:r>
                <a:r>
                  <a:rPr lang="en-US" sz="3200" i="1" dirty="0"/>
                  <a:t>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060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C8F557D0-0827-F94F-A64D-A2DBFA6008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8000"/>
          </a:blip>
          <a:srcRect t="5439" b="19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E574C79-48AD-244A-ADA5-B75684129A10}"/>
              </a:ext>
            </a:extLst>
          </p:cNvPr>
          <p:cNvSpPr/>
          <p:nvPr/>
        </p:nvSpPr>
        <p:spPr>
          <a:xfrm>
            <a:off x="371570" y="832130"/>
            <a:ext cx="5339644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B3F593-7FBE-D044-84A2-D1AB02E123C2}"/>
              </a:ext>
            </a:extLst>
          </p:cNvPr>
          <p:cNvSpPr txBox="1"/>
          <p:nvPr/>
        </p:nvSpPr>
        <p:spPr>
          <a:xfrm>
            <a:off x="2576055" y="0"/>
            <a:ext cx="7821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Seeking My Identity in Wikipedia Articles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064979-BA20-0540-8242-7B1FF942DA09}"/>
              </a:ext>
            </a:extLst>
          </p:cNvPr>
          <p:cNvSpPr txBox="1"/>
          <p:nvPr/>
        </p:nvSpPr>
        <p:spPr>
          <a:xfrm>
            <a:off x="760734" y="924984"/>
            <a:ext cx="4149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What is a </a:t>
            </a:r>
            <a:r>
              <a:rPr lang="en-US" sz="2000" b="1" i="1" dirty="0"/>
              <a:t>data scientist</a:t>
            </a:r>
            <a:r>
              <a:rPr lang="en-US" sz="2000" i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/>
              <a:t>Is it similar to other </a:t>
            </a:r>
            <a:r>
              <a:rPr lang="en-US" sz="2000" b="1" i="1" dirty="0"/>
              <a:t>scientists</a:t>
            </a:r>
            <a:r>
              <a:rPr lang="en-US" sz="2000" i="1" dirty="0"/>
              <a:t>?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1BC60CA2-BBC5-6446-A7FB-E2EEFC700896}"/>
              </a:ext>
            </a:extLst>
          </p:cNvPr>
          <p:cNvSpPr/>
          <p:nvPr/>
        </p:nvSpPr>
        <p:spPr>
          <a:xfrm>
            <a:off x="1059839" y="1740012"/>
            <a:ext cx="484632" cy="419300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1101026-AE3E-9640-A729-BE8B82F9E93D}"/>
              </a:ext>
            </a:extLst>
          </p:cNvPr>
          <p:cNvSpPr/>
          <p:nvPr/>
        </p:nvSpPr>
        <p:spPr>
          <a:xfrm>
            <a:off x="387756" y="4669826"/>
            <a:ext cx="2791062" cy="707886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AD9353-7AFF-B94C-870C-AB6EA4FAE120}"/>
              </a:ext>
            </a:extLst>
          </p:cNvPr>
          <p:cNvSpPr txBox="1"/>
          <p:nvPr/>
        </p:nvSpPr>
        <p:spPr>
          <a:xfrm>
            <a:off x="441425" y="4825037"/>
            <a:ext cx="267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Unsupervised Learning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E90D4CF-A25C-8C43-B2B9-3D31A607D54B}"/>
              </a:ext>
            </a:extLst>
          </p:cNvPr>
          <p:cNvSpPr/>
          <p:nvPr/>
        </p:nvSpPr>
        <p:spPr>
          <a:xfrm>
            <a:off x="371570" y="2114230"/>
            <a:ext cx="2821535" cy="665037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5F8288-3DFF-4C46-A459-4F20FAC2991F}"/>
              </a:ext>
            </a:extLst>
          </p:cNvPr>
          <p:cNvSpPr txBox="1"/>
          <p:nvPr/>
        </p:nvSpPr>
        <p:spPr>
          <a:xfrm>
            <a:off x="591974" y="2287356"/>
            <a:ext cx="224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Collection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42C5D8-58A2-A046-AD41-88B249457F8B}"/>
              </a:ext>
            </a:extLst>
          </p:cNvPr>
          <p:cNvGrpSpPr/>
          <p:nvPr/>
        </p:nvGrpSpPr>
        <p:grpSpPr>
          <a:xfrm>
            <a:off x="5829300" y="832130"/>
            <a:ext cx="5595784" cy="4190129"/>
            <a:chOff x="5829300" y="832130"/>
            <a:chExt cx="5595784" cy="41901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AA8C955-4702-E14A-BA25-5B5290543211}"/>
                </a:ext>
              </a:extLst>
            </p:cNvPr>
            <p:cNvSpPr txBox="1"/>
            <p:nvPr/>
          </p:nvSpPr>
          <p:spPr>
            <a:xfrm>
              <a:off x="7778070" y="4406706"/>
              <a:ext cx="364701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Category: Scientists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~15,000 articles x 1.2 million words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5C2AEDE-986C-3A4E-8BF0-1CE5E76FA9DB}"/>
                </a:ext>
              </a:extLst>
            </p:cNvPr>
            <p:cNvGrpSpPr/>
            <p:nvPr/>
          </p:nvGrpSpPr>
          <p:grpSpPr>
            <a:xfrm>
              <a:off x="6939259" y="832130"/>
              <a:ext cx="4186500" cy="3574576"/>
              <a:chOff x="5973680" y="870167"/>
              <a:chExt cx="5227983" cy="446383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69E83B3-9E0E-274B-9741-4865D2CD7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3680" y="870167"/>
                <a:ext cx="4652232" cy="4014787"/>
              </a:xfrm>
              <a:prstGeom prst="rect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2AE26DC-333B-0940-831C-22AD45DE6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3243" y="1095374"/>
                <a:ext cx="4652232" cy="4014787"/>
              </a:xfrm>
              <a:prstGeom prst="rect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13D19DC-FA60-514B-AACC-E6C11EA9F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49431" y="1319210"/>
                <a:ext cx="4652232" cy="4014787"/>
              </a:xfrm>
              <a:prstGeom prst="rect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</p:spPr>
          </p:pic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13B7CD1-6761-3442-BCFE-F00985F63925}"/>
                </a:ext>
              </a:extLst>
            </p:cNvPr>
            <p:cNvCxnSpPr/>
            <p:nvPr/>
          </p:nvCxnSpPr>
          <p:spPr>
            <a:xfrm flipH="1">
              <a:off x="5829300" y="1328738"/>
              <a:ext cx="110995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4E109401-15D1-3A48-A614-2608D40769C2}"/>
              </a:ext>
            </a:extLst>
          </p:cNvPr>
          <p:cNvSpPr/>
          <p:nvPr/>
        </p:nvSpPr>
        <p:spPr>
          <a:xfrm>
            <a:off x="645284" y="4726026"/>
            <a:ext cx="2268162" cy="62450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31B00A4-8BB6-6042-9954-8B7FE27D6C6E}"/>
              </a:ext>
            </a:extLst>
          </p:cNvPr>
          <p:cNvSpPr/>
          <p:nvPr/>
        </p:nvSpPr>
        <p:spPr>
          <a:xfrm>
            <a:off x="368933" y="3392028"/>
            <a:ext cx="2821535" cy="665037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70C97A-B757-4F46-A239-7DC6BCA091AA}"/>
              </a:ext>
            </a:extLst>
          </p:cNvPr>
          <p:cNvSpPr txBox="1"/>
          <p:nvPr/>
        </p:nvSpPr>
        <p:spPr>
          <a:xfrm>
            <a:off x="343090" y="3544923"/>
            <a:ext cx="287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06758A-5EE0-E944-BBE4-8B8DD2E147BC}"/>
              </a:ext>
            </a:extLst>
          </p:cNvPr>
          <p:cNvSpPr/>
          <p:nvPr/>
        </p:nvSpPr>
        <p:spPr>
          <a:xfrm>
            <a:off x="387203" y="3531796"/>
            <a:ext cx="2791062" cy="369332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C285D54-3346-A443-9EA5-5119CF463791}"/>
              </a:ext>
            </a:extLst>
          </p:cNvPr>
          <p:cNvSpPr/>
          <p:nvPr/>
        </p:nvSpPr>
        <p:spPr>
          <a:xfrm>
            <a:off x="383834" y="5990473"/>
            <a:ext cx="2791062" cy="707886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07B833-44DE-6046-8231-6171DB5A0D81}"/>
              </a:ext>
            </a:extLst>
          </p:cNvPr>
          <p:cNvSpPr txBox="1"/>
          <p:nvPr/>
        </p:nvSpPr>
        <p:spPr>
          <a:xfrm>
            <a:off x="502490" y="6178392"/>
            <a:ext cx="2508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Deployed Application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D45B26-66D0-B647-A86A-A4019E06BC4F}"/>
              </a:ext>
            </a:extLst>
          </p:cNvPr>
          <p:cNvSpPr/>
          <p:nvPr/>
        </p:nvSpPr>
        <p:spPr>
          <a:xfrm>
            <a:off x="760734" y="6142662"/>
            <a:ext cx="2074991" cy="440792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821409B-63D0-144C-A5AE-551BE6CD34DB}"/>
              </a:ext>
            </a:extLst>
          </p:cNvPr>
          <p:cNvGrpSpPr/>
          <p:nvPr/>
        </p:nvGrpSpPr>
        <p:grpSpPr>
          <a:xfrm>
            <a:off x="3445215" y="3724546"/>
            <a:ext cx="7235132" cy="2973813"/>
            <a:chOff x="3445215" y="3724546"/>
            <a:chExt cx="7235132" cy="297381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4673147-8CE4-594C-92EE-AE6098314E88}"/>
                </a:ext>
              </a:extLst>
            </p:cNvPr>
            <p:cNvGrpSpPr/>
            <p:nvPr/>
          </p:nvGrpSpPr>
          <p:grpSpPr>
            <a:xfrm>
              <a:off x="3445215" y="4887783"/>
              <a:ext cx="7235132" cy="1810576"/>
              <a:chOff x="3445215" y="4887783"/>
              <a:chExt cx="7235132" cy="1810576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4F70DC-CAD4-B44B-AA1D-D140D7ED56D5}"/>
                  </a:ext>
                </a:extLst>
              </p:cNvPr>
              <p:cNvSpPr txBox="1"/>
              <p:nvPr/>
            </p:nvSpPr>
            <p:spPr>
              <a:xfrm rot="16200000">
                <a:off x="3107879" y="5652285"/>
                <a:ext cx="1044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scientists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25DDEFC-C53D-7045-923B-E32CAECF74F3}"/>
                  </a:ext>
                </a:extLst>
              </p:cNvPr>
              <p:cNvGrpSpPr/>
              <p:nvPr/>
            </p:nvGrpSpPr>
            <p:grpSpPr>
              <a:xfrm>
                <a:off x="3768019" y="4887783"/>
                <a:ext cx="6912328" cy="1810576"/>
                <a:chOff x="3768019" y="4887783"/>
                <a:chExt cx="6912328" cy="1810576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9A1F67B-9AEF-7640-9BD1-94B3491FA1D8}"/>
                    </a:ext>
                  </a:extLst>
                </p:cNvPr>
                <p:cNvSpPr txBox="1"/>
                <p:nvPr/>
              </p:nvSpPr>
              <p:spPr>
                <a:xfrm>
                  <a:off x="7845725" y="5491428"/>
                  <a:ext cx="283462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ü"/>
                  </a:pPr>
                  <a:r>
                    <a:rPr lang="en-US" dirty="0"/>
                    <a:t>Dimensionality reduction</a:t>
                  </a:r>
                </a:p>
                <a:p>
                  <a:pPr marL="285750" indent="-285750">
                    <a:buFont typeface="Wingdings" pitchFamily="2" charset="2"/>
                    <a:buChar char="ü"/>
                  </a:pPr>
                  <a:r>
                    <a:rPr lang="en-US" i="1" dirty="0"/>
                    <a:t>“</a:t>
                  </a:r>
                  <a:r>
                    <a:rPr lang="en-US" b="1" i="1" dirty="0"/>
                    <a:t>Topics</a:t>
                  </a:r>
                  <a:r>
                    <a:rPr lang="en-US" i="1" dirty="0"/>
                    <a:t>” </a:t>
                  </a:r>
                  <a:r>
                    <a:rPr lang="en-US" dirty="0"/>
                    <a:t>in documents</a:t>
                  </a:r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A8EE5688-5E57-9B4A-96A7-B1D87CBFE62F}"/>
                    </a:ext>
                  </a:extLst>
                </p:cNvPr>
                <p:cNvGrpSpPr/>
                <p:nvPr/>
              </p:nvGrpSpPr>
              <p:grpSpPr>
                <a:xfrm>
                  <a:off x="3768019" y="4887783"/>
                  <a:ext cx="3744679" cy="1810576"/>
                  <a:chOff x="3788225" y="4757840"/>
                  <a:chExt cx="3744679" cy="1810576"/>
                </a:xfrm>
              </p:grpSpPr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D87BB025-DF2F-C941-9826-63E07C8D3B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055496" y="5240832"/>
                    <a:ext cx="3416300" cy="850900"/>
                  </a:xfrm>
                  <a:prstGeom prst="rect">
                    <a:avLst/>
                  </a:prstGeom>
                </p:spPr>
              </p:pic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1CD457D-9806-1549-8D14-25E62C8515A3}"/>
                      </a:ext>
                    </a:extLst>
                  </p:cNvPr>
                  <p:cNvSpPr txBox="1"/>
                  <p:nvPr/>
                </p:nvSpPr>
                <p:spPr>
                  <a:xfrm>
                    <a:off x="3788225" y="4757840"/>
                    <a:ext cx="374467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/>
                      <a:t>N</a:t>
                    </a:r>
                    <a:r>
                      <a:rPr lang="en-US" sz="2000" dirty="0"/>
                      <a:t>on-negative </a:t>
                    </a:r>
                    <a:r>
                      <a:rPr lang="en-US" sz="2000" b="1" dirty="0"/>
                      <a:t>M</a:t>
                    </a:r>
                    <a:r>
                      <a:rPr lang="en-US" sz="2000" dirty="0"/>
                      <a:t>atrix </a:t>
                    </a:r>
                    <a:r>
                      <a:rPr lang="en-US" sz="2000" b="1" dirty="0"/>
                      <a:t>F</a:t>
                    </a:r>
                    <a:r>
                      <a:rPr lang="en-US" sz="2000" dirty="0"/>
                      <a:t>actorization</a:t>
                    </a:r>
                  </a:p>
                </p:txBody>
              </p:sp>
              <p:sp>
                <p:nvSpPr>
                  <p:cNvPr id="37" name="Right Brace 36">
                    <a:extLst>
                      <a:ext uri="{FF2B5EF4-FFF2-40B4-BE49-F238E27FC236}">
                        <a16:creationId xmlns:a16="http://schemas.microsoft.com/office/drawing/2014/main" id="{E95119FA-38BD-8D4A-836C-1E276620A71A}"/>
                      </a:ext>
                    </a:extLst>
                  </p:cNvPr>
                  <p:cNvSpPr/>
                  <p:nvPr/>
                </p:nvSpPr>
                <p:spPr>
                  <a:xfrm flipH="1">
                    <a:off x="3788225" y="5309859"/>
                    <a:ext cx="202058" cy="781873"/>
                  </a:xfrm>
                  <a:prstGeom prst="rightBrac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ight Brace 37">
                    <a:extLst>
                      <a:ext uri="{FF2B5EF4-FFF2-40B4-BE49-F238E27FC236}">
                        <a16:creationId xmlns:a16="http://schemas.microsoft.com/office/drawing/2014/main" id="{850F0191-1750-CE42-8F38-0F8D9069F83E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346940" y="5751726"/>
                    <a:ext cx="202058" cy="781873"/>
                  </a:xfrm>
                  <a:prstGeom prst="rightBrac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3940B8D-A751-9645-A371-8873C26E072D}"/>
                      </a:ext>
                    </a:extLst>
                  </p:cNvPr>
                  <p:cNvSpPr txBox="1"/>
                  <p:nvPr/>
                </p:nvSpPr>
                <p:spPr>
                  <a:xfrm>
                    <a:off x="5075640" y="6199084"/>
                    <a:ext cx="7580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words</a:t>
                    </a:r>
                  </a:p>
                </p:txBody>
              </p:sp>
            </p:grpSp>
          </p:grp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F7071C1-1B38-EC4C-A3D0-6B7353AFB760}"/>
                </a:ext>
              </a:extLst>
            </p:cNvPr>
            <p:cNvCxnSpPr>
              <a:cxnSpLocks/>
            </p:cNvCxnSpPr>
            <p:nvPr/>
          </p:nvCxnSpPr>
          <p:spPr>
            <a:xfrm>
              <a:off x="5798718" y="3724546"/>
              <a:ext cx="0" cy="9452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4F2B69C-4EFA-1B4E-82A0-A700B05213F8}"/>
                </a:ext>
              </a:extLst>
            </p:cNvPr>
            <p:cNvCxnSpPr/>
            <p:nvPr/>
          </p:nvCxnSpPr>
          <p:spPr>
            <a:xfrm>
              <a:off x="5798718" y="3724546"/>
              <a:ext cx="114054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102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18">
            <a:extLst>
              <a:ext uri="{FF2B5EF4-FFF2-40B4-BE49-F238E27FC236}">
                <a16:creationId xmlns:a16="http://schemas.microsoft.com/office/drawing/2014/main" id="{9D335D3C-F202-0243-921B-6B5D64F271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8000"/>
          </a:blip>
          <a:srcRect t="5439" b="19250"/>
          <a:stretch/>
        </p:blipFill>
        <p:spPr>
          <a:xfrm>
            <a:off x="34155" y="17879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C7624E-D296-1E45-8500-B750C375DBE8}"/>
              </a:ext>
            </a:extLst>
          </p:cNvPr>
          <p:cNvSpPr txBox="1"/>
          <p:nvPr/>
        </p:nvSpPr>
        <p:spPr>
          <a:xfrm>
            <a:off x="2761786" y="0"/>
            <a:ext cx="545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Finding Topics in Summaries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CB4D0-A5F0-F747-ACA8-590FBD761A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56515" b="78462"/>
          <a:stretch/>
        </p:blipFill>
        <p:spPr>
          <a:xfrm>
            <a:off x="970202" y="508904"/>
            <a:ext cx="4473336" cy="1477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5E4A0-8E64-5E46-A59D-DE47B79F53FB}"/>
              </a:ext>
            </a:extLst>
          </p:cNvPr>
          <p:cNvSpPr txBox="1"/>
          <p:nvPr/>
        </p:nvSpPr>
        <p:spPr>
          <a:xfrm>
            <a:off x="754380" y="657761"/>
            <a:ext cx="1807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Topic Modeling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14D175F-4D42-5645-B86B-C7DB9F4E3050}"/>
              </a:ext>
            </a:extLst>
          </p:cNvPr>
          <p:cNvGrpSpPr/>
          <p:nvPr/>
        </p:nvGrpSpPr>
        <p:grpSpPr>
          <a:xfrm>
            <a:off x="716156" y="2682077"/>
            <a:ext cx="1600108" cy="1704082"/>
            <a:chOff x="716156" y="2682077"/>
            <a:chExt cx="1600108" cy="17040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9BFCB7-0796-EB4A-A3D4-EC815AA68E7C}"/>
                </a:ext>
              </a:extLst>
            </p:cNvPr>
            <p:cNvSpPr txBox="1"/>
            <p:nvPr/>
          </p:nvSpPr>
          <p:spPr>
            <a:xfrm>
              <a:off x="903290" y="2682077"/>
              <a:ext cx="1098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university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9F4311-9F70-1A46-A34F-9E8A03802FEF}"/>
                </a:ext>
              </a:extLst>
            </p:cNvPr>
            <p:cNvSpPr txBox="1"/>
            <p:nvPr/>
          </p:nvSpPr>
          <p:spPr>
            <a:xfrm>
              <a:off x="1249818" y="2927496"/>
              <a:ext cx="1066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professor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A3A0F7-9914-0745-8A61-BCCF99FB773F}"/>
                </a:ext>
              </a:extLst>
            </p:cNvPr>
            <p:cNvSpPr txBox="1"/>
            <p:nvPr/>
          </p:nvSpPr>
          <p:spPr>
            <a:xfrm rot="16200000">
              <a:off x="464421" y="3118478"/>
              <a:ext cx="811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research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F0CF8B-6EB1-A34F-85F5-05A71C6BE514}"/>
                </a:ext>
              </a:extLst>
            </p:cNvPr>
            <p:cNvSpPr txBox="1"/>
            <p:nvPr/>
          </p:nvSpPr>
          <p:spPr>
            <a:xfrm>
              <a:off x="1325150" y="3484615"/>
              <a:ext cx="965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institute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D64F55-5CC1-2544-810A-F908743FF9A5}"/>
                </a:ext>
              </a:extLst>
            </p:cNvPr>
            <p:cNvSpPr txBox="1"/>
            <p:nvPr/>
          </p:nvSpPr>
          <p:spPr>
            <a:xfrm>
              <a:off x="982976" y="3224759"/>
              <a:ext cx="10598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department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483B23-B385-0046-8B73-123D44F3B1D0}"/>
                </a:ext>
              </a:extLst>
            </p:cNvPr>
            <p:cNvSpPr txBox="1"/>
            <p:nvPr/>
          </p:nvSpPr>
          <p:spPr>
            <a:xfrm>
              <a:off x="1218977" y="3787919"/>
              <a:ext cx="8452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director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F0CA09-06F5-284F-9322-5682071F0252}"/>
                </a:ext>
              </a:extLst>
            </p:cNvPr>
            <p:cNvSpPr txBox="1"/>
            <p:nvPr/>
          </p:nvSpPr>
          <p:spPr>
            <a:xfrm rot="16200000">
              <a:off x="581629" y="3828227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science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18F731-6F1D-274E-83BE-A2FC61CCAEB4}"/>
                </a:ext>
              </a:extLst>
            </p:cNvPr>
            <p:cNvSpPr txBox="1"/>
            <p:nvPr/>
          </p:nvSpPr>
          <p:spPr>
            <a:xfrm>
              <a:off x="1557595" y="4078382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born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92F0AC8-36AA-CD48-8A7B-2EAD3F678805}"/>
              </a:ext>
            </a:extLst>
          </p:cNvPr>
          <p:cNvGrpSpPr/>
          <p:nvPr/>
        </p:nvGrpSpPr>
        <p:grpSpPr>
          <a:xfrm>
            <a:off x="7566380" y="3423102"/>
            <a:ext cx="2043554" cy="1695899"/>
            <a:chOff x="7509604" y="3126172"/>
            <a:chExt cx="2043554" cy="16958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332168-6B69-EB44-BF1E-A3EB5834BA33}"/>
                </a:ext>
              </a:extLst>
            </p:cNvPr>
            <p:cNvSpPr txBox="1"/>
            <p:nvPr/>
          </p:nvSpPr>
          <p:spPr>
            <a:xfrm>
              <a:off x="8171092" y="3449134"/>
              <a:ext cx="1100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computer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BE5379-7D4A-DD41-80C3-EBAB50535CB1}"/>
                </a:ext>
              </a:extLst>
            </p:cNvPr>
            <p:cNvSpPr txBox="1"/>
            <p:nvPr/>
          </p:nvSpPr>
          <p:spPr>
            <a:xfrm>
              <a:off x="7509604" y="4388780"/>
              <a:ext cx="1871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computer science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6DB70C-A0E9-1444-86F2-0DDE1649C621}"/>
                </a:ext>
              </a:extLst>
            </p:cNvPr>
            <p:cNvSpPr txBox="1"/>
            <p:nvPr/>
          </p:nvSpPr>
          <p:spPr>
            <a:xfrm rot="16200000">
              <a:off x="7443466" y="3455813"/>
              <a:ext cx="967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computing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3B0206-384C-E947-AC17-55535996E202}"/>
                </a:ext>
              </a:extLst>
            </p:cNvPr>
            <p:cNvSpPr txBox="1"/>
            <p:nvPr/>
          </p:nvSpPr>
          <p:spPr>
            <a:xfrm>
              <a:off x="8409258" y="3821950"/>
              <a:ext cx="965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institute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823F77-48FD-4B44-879A-85F4AD625E63}"/>
                </a:ext>
              </a:extLst>
            </p:cNvPr>
            <p:cNvSpPr txBox="1"/>
            <p:nvPr/>
          </p:nvSpPr>
          <p:spPr>
            <a:xfrm rot="16200000">
              <a:off x="7756045" y="3965747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science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1FAD51-AE96-FC4C-B124-39135334C49E}"/>
                </a:ext>
              </a:extLst>
            </p:cNvPr>
            <p:cNvSpPr txBox="1"/>
            <p:nvPr/>
          </p:nvSpPr>
          <p:spPr>
            <a:xfrm>
              <a:off x="8275926" y="4143360"/>
              <a:ext cx="926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director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BE6415-D217-D849-87FA-0B4646D15030}"/>
                </a:ext>
              </a:extLst>
            </p:cNvPr>
            <p:cNvSpPr txBox="1"/>
            <p:nvPr/>
          </p:nvSpPr>
          <p:spPr>
            <a:xfrm rot="16200000">
              <a:off x="8618831" y="3887744"/>
              <a:ext cx="15608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computer scientist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7F706B-A0D2-FB43-9524-D94800C74498}"/>
                </a:ext>
              </a:extLst>
            </p:cNvPr>
            <p:cNvSpPr txBox="1"/>
            <p:nvPr/>
          </p:nvSpPr>
          <p:spPr>
            <a:xfrm>
              <a:off x="8510963" y="3246667"/>
              <a:ext cx="786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scientist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7699C39-D965-CF4D-8331-8185E6119695}"/>
              </a:ext>
            </a:extLst>
          </p:cNvPr>
          <p:cNvGrpSpPr/>
          <p:nvPr/>
        </p:nvGrpSpPr>
        <p:grpSpPr>
          <a:xfrm>
            <a:off x="10289593" y="4921974"/>
            <a:ext cx="1624230" cy="1490234"/>
            <a:chOff x="10053636" y="4314781"/>
            <a:chExt cx="1624230" cy="149023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09432C-A12E-7A47-B65B-CF1E0C6D7A76}"/>
                </a:ext>
              </a:extLst>
            </p:cNvPr>
            <p:cNvSpPr txBox="1"/>
            <p:nvPr/>
          </p:nvSpPr>
          <p:spPr>
            <a:xfrm>
              <a:off x="10226740" y="4314781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physics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A173B-68DA-CC42-A0FF-81D49B71820F}"/>
                </a:ext>
              </a:extLst>
            </p:cNvPr>
            <p:cNvSpPr txBox="1"/>
            <p:nvPr/>
          </p:nvSpPr>
          <p:spPr>
            <a:xfrm>
              <a:off x="10573268" y="4560200"/>
              <a:ext cx="806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theory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C50488-DA7F-A646-AA8A-7455FB7E6605}"/>
                </a:ext>
              </a:extLst>
            </p:cNvPr>
            <p:cNvSpPr txBox="1"/>
            <p:nvPr/>
          </p:nvSpPr>
          <p:spPr>
            <a:xfrm rot="16200000">
              <a:off x="9718448" y="5100504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</a:rPr>
                <a:t>theoretical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30734B-4B43-8143-8ACA-B14D07178550}"/>
                </a:ext>
              </a:extLst>
            </p:cNvPr>
            <p:cNvSpPr txBox="1"/>
            <p:nvPr/>
          </p:nvSpPr>
          <p:spPr>
            <a:xfrm>
              <a:off x="10648600" y="5117319"/>
              <a:ext cx="641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prize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F2171B-F919-F143-BB61-FD7DD38E92B3}"/>
                </a:ext>
              </a:extLst>
            </p:cNvPr>
            <p:cNvSpPr txBox="1"/>
            <p:nvPr/>
          </p:nvSpPr>
          <p:spPr>
            <a:xfrm>
              <a:off x="10306426" y="4857463"/>
              <a:ext cx="851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</a:rPr>
                <a:t>quantum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1F0F52-901B-2C4C-8B12-9351326ED174}"/>
                </a:ext>
              </a:extLst>
            </p:cNvPr>
            <p:cNvSpPr txBox="1"/>
            <p:nvPr/>
          </p:nvSpPr>
          <p:spPr>
            <a:xfrm rot="16200000">
              <a:off x="10101093" y="5261116"/>
              <a:ext cx="718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B0F0"/>
                  </a:solidFill>
                </a:rPr>
                <a:t>nobel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938C3F-70F0-9746-814F-1A0EC64B9FE0}"/>
                </a:ext>
              </a:extLst>
            </p:cNvPr>
            <p:cNvSpPr txBox="1"/>
            <p:nvPr/>
          </p:nvSpPr>
          <p:spPr>
            <a:xfrm>
              <a:off x="10542427" y="5420623"/>
              <a:ext cx="11354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B0F0"/>
                  </a:solidFill>
                </a:rPr>
                <a:t>nobel</a:t>
              </a:r>
              <a:r>
                <a:rPr lang="en-US" sz="1600" dirty="0">
                  <a:solidFill>
                    <a:srgbClr val="00B0F0"/>
                  </a:solidFill>
                </a:rPr>
                <a:t> prize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F3A214-310B-C84D-BC68-B897C46B3B20}"/>
                </a:ext>
              </a:extLst>
            </p:cNvPr>
            <p:cNvSpPr txBox="1"/>
            <p:nvPr/>
          </p:nvSpPr>
          <p:spPr>
            <a:xfrm rot="16200000">
              <a:off x="10947311" y="5020054"/>
              <a:ext cx="8092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</a:rPr>
                <a:t>physicist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E335F22-E016-804A-A480-A3CA6A47EE4E}"/>
              </a:ext>
            </a:extLst>
          </p:cNvPr>
          <p:cNvGrpSpPr/>
          <p:nvPr/>
        </p:nvGrpSpPr>
        <p:grpSpPr>
          <a:xfrm>
            <a:off x="6065298" y="1723091"/>
            <a:ext cx="1701797" cy="1716193"/>
            <a:chOff x="5522579" y="1871813"/>
            <a:chExt cx="1701797" cy="171619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03949E-0DC3-1A47-A00F-83FC60AB2094}"/>
                </a:ext>
              </a:extLst>
            </p:cNvPr>
            <p:cNvSpPr txBox="1"/>
            <p:nvPr/>
          </p:nvSpPr>
          <p:spPr>
            <a:xfrm>
              <a:off x="5709706" y="1985562"/>
              <a:ext cx="115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characters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987B441-A005-794A-8378-92520265F4B5}"/>
                </a:ext>
              </a:extLst>
            </p:cNvPr>
            <p:cNvSpPr txBox="1"/>
            <p:nvPr/>
          </p:nvSpPr>
          <p:spPr>
            <a:xfrm>
              <a:off x="6056234" y="2230981"/>
              <a:ext cx="963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star trek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5137059-78F5-4A4F-AFEA-148C776F2589}"/>
                </a:ext>
              </a:extLst>
            </p:cNvPr>
            <p:cNvSpPr txBox="1"/>
            <p:nvPr/>
          </p:nvSpPr>
          <p:spPr>
            <a:xfrm rot="16200000">
              <a:off x="4972429" y="2421963"/>
              <a:ext cx="14080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</a:rPr>
                <a:t>created star trek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C4009A-075D-0B43-B4DB-DB1A8F118F9A}"/>
                </a:ext>
              </a:extLst>
            </p:cNvPr>
            <p:cNvSpPr txBox="1"/>
            <p:nvPr/>
          </p:nvSpPr>
          <p:spPr>
            <a:xfrm>
              <a:off x="6131566" y="2788100"/>
              <a:ext cx="536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star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C3CF9B-89E4-244A-8A72-769F16FBC80F}"/>
                </a:ext>
              </a:extLst>
            </p:cNvPr>
            <p:cNvSpPr txBox="1"/>
            <p:nvPr/>
          </p:nvSpPr>
          <p:spPr>
            <a:xfrm>
              <a:off x="5789392" y="2528244"/>
              <a:ext cx="4772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</a:rPr>
                <a:t>trek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53C4B0-D85C-1E44-A775-55D03CE8E396}"/>
                </a:ext>
              </a:extLst>
            </p:cNvPr>
            <p:cNvSpPr txBox="1"/>
            <p:nvPr/>
          </p:nvSpPr>
          <p:spPr>
            <a:xfrm rot="16200000">
              <a:off x="5471848" y="2931897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fictional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0CDC7CB-8098-6343-9302-AB46B6825112}"/>
                </a:ext>
              </a:extLst>
            </p:cNvPr>
            <p:cNvSpPr txBox="1"/>
            <p:nvPr/>
          </p:nvSpPr>
          <p:spPr>
            <a:xfrm>
              <a:off x="6025393" y="3091404"/>
              <a:ext cx="11989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</a:rPr>
                <a:t>created star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32D1D0-B70A-744B-A71B-F2C86124C562}"/>
                </a:ext>
              </a:extLst>
            </p:cNvPr>
            <p:cNvSpPr txBox="1"/>
            <p:nvPr/>
          </p:nvSpPr>
          <p:spPr>
            <a:xfrm rot="16200000">
              <a:off x="6465833" y="2690835"/>
              <a:ext cx="738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</a:rPr>
                <a:t>created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3F96995-7FD1-354F-8122-88B1E363AE11}"/>
              </a:ext>
            </a:extLst>
          </p:cNvPr>
          <p:cNvGrpSpPr/>
          <p:nvPr/>
        </p:nvGrpSpPr>
        <p:grpSpPr>
          <a:xfrm>
            <a:off x="9846103" y="2219930"/>
            <a:ext cx="2224191" cy="1625120"/>
            <a:chOff x="9846103" y="2219930"/>
            <a:chExt cx="2224191" cy="162512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FF3F600-1C01-D64C-881C-C20243EF5412}"/>
                </a:ext>
              </a:extLst>
            </p:cNvPr>
            <p:cNvSpPr txBox="1"/>
            <p:nvPr/>
          </p:nvSpPr>
          <p:spPr>
            <a:xfrm>
              <a:off x="11126391" y="2696828"/>
              <a:ext cx="728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929000"/>
                  </a:solidFill>
                </a:rPr>
                <a:t>series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A0EC29D-5530-CC43-A13D-DFE78355E377}"/>
                </a:ext>
              </a:extLst>
            </p:cNvPr>
            <p:cNvSpPr txBox="1"/>
            <p:nvPr/>
          </p:nvSpPr>
          <p:spPr>
            <a:xfrm>
              <a:off x="10334909" y="3217812"/>
              <a:ext cx="115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929000"/>
                  </a:solidFill>
                </a:rPr>
                <a:t>characters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AE2E224-9754-9743-804D-A1BF7468BD50}"/>
                </a:ext>
              </a:extLst>
            </p:cNvPr>
            <p:cNvSpPr txBox="1"/>
            <p:nvPr/>
          </p:nvSpPr>
          <p:spPr>
            <a:xfrm>
              <a:off x="10579796" y="2957647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929000"/>
                  </a:solidFill>
                </a:rPr>
                <a:t>fictional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AE3946B-F910-824D-B4EB-5C5EB4B50524}"/>
                </a:ext>
              </a:extLst>
            </p:cNvPr>
            <p:cNvSpPr txBox="1"/>
            <p:nvPr/>
          </p:nvSpPr>
          <p:spPr>
            <a:xfrm>
              <a:off x="10237622" y="2697791"/>
              <a:ext cx="8887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929000"/>
                  </a:solidFill>
                </a:rPr>
                <a:t>television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251411A-06BD-164A-B7AA-9B4F21724F7C}"/>
                </a:ext>
              </a:extLst>
            </p:cNvPr>
            <p:cNvSpPr txBox="1"/>
            <p:nvPr/>
          </p:nvSpPr>
          <p:spPr>
            <a:xfrm rot="16200000">
              <a:off x="9600807" y="2916344"/>
              <a:ext cx="1068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929000"/>
                  </a:solidFill>
                </a:rPr>
                <a:t>character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C23528B-2B4A-514C-97AD-B7A8C28DF53C}"/>
                </a:ext>
              </a:extLst>
            </p:cNvPr>
            <p:cNvSpPr txBox="1"/>
            <p:nvPr/>
          </p:nvSpPr>
          <p:spPr>
            <a:xfrm>
              <a:off x="9846103" y="2350103"/>
              <a:ext cx="1915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929000"/>
                  </a:solidFill>
                </a:rPr>
                <a:t>characters television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11F5DFA-E1C4-A644-BCDC-37103C9BFF92}"/>
                </a:ext>
              </a:extLst>
            </p:cNvPr>
            <p:cNvSpPr txBox="1"/>
            <p:nvPr/>
          </p:nvSpPr>
          <p:spPr>
            <a:xfrm>
              <a:off x="9899763" y="3537273"/>
              <a:ext cx="2170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929000"/>
                  </a:solidFill>
                </a:rPr>
                <a:t>characters television series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4B4998-A2FC-2049-AFEB-A94C24185931}"/>
                </a:ext>
              </a:extLst>
            </p:cNvPr>
            <p:cNvSpPr txBox="1"/>
            <p:nvPr/>
          </p:nvSpPr>
          <p:spPr>
            <a:xfrm rot="16200000">
              <a:off x="11209082" y="2749466"/>
              <a:ext cx="13668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929000"/>
                  </a:solidFill>
                </a:rPr>
                <a:t>television series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A7844A1-4750-0F40-81D7-F458BC7D7B17}"/>
              </a:ext>
            </a:extLst>
          </p:cNvPr>
          <p:cNvGrpSpPr/>
          <p:nvPr/>
        </p:nvGrpSpPr>
        <p:grpSpPr>
          <a:xfrm>
            <a:off x="5638224" y="4303546"/>
            <a:ext cx="1647622" cy="1457917"/>
            <a:chOff x="5480706" y="4241879"/>
            <a:chExt cx="1647622" cy="145791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A7AED96-7CF1-7B43-89B3-265EDC840890}"/>
                </a:ext>
              </a:extLst>
            </p:cNvPr>
            <p:cNvSpPr txBox="1"/>
            <p:nvPr/>
          </p:nvSpPr>
          <p:spPr>
            <a:xfrm>
              <a:off x="5667837" y="4241879"/>
              <a:ext cx="90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2">
                      <a:lumMod val="50000"/>
                    </a:schemeClr>
                  </a:solidFill>
                </a:rPr>
                <a:t>german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DD039B0-FA9A-C045-87E1-ADCD5C599618}"/>
                </a:ext>
              </a:extLst>
            </p:cNvPr>
            <p:cNvSpPr txBox="1"/>
            <p:nvPr/>
          </p:nvSpPr>
          <p:spPr>
            <a:xfrm>
              <a:off x="6014365" y="4487298"/>
              <a:ext cx="818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known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B773064-C8F9-1147-9362-FE724081BB25}"/>
                </a:ext>
              </a:extLst>
            </p:cNvPr>
            <p:cNvSpPr txBox="1"/>
            <p:nvPr/>
          </p:nvSpPr>
          <p:spPr>
            <a:xfrm rot="16200000">
              <a:off x="5378755" y="4678280"/>
              <a:ext cx="511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accent2">
                      <a:lumMod val="50000"/>
                    </a:schemeClr>
                  </a:solidFill>
                </a:rPr>
                <a:t>april</a:t>
              </a:r>
              <a:endParaRPr lang="en-US" sz="1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A47EB-D94B-0847-BAC5-319157B1E515}"/>
                </a:ext>
              </a:extLst>
            </p:cNvPr>
            <p:cNvSpPr txBox="1"/>
            <p:nvPr/>
          </p:nvSpPr>
          <p:spPr>
            <a:xfrm>
              <a:off x="6089697" y="5044417"/>
              <a:ext cx="7891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2">
                      <a:lumMod val="50000"/>
                    </a:schemeClr>
                  </a:solidFill>
                </a:rPr>
                <a:t>french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E6524E3-5470-654E-B079-14C97B8E1C96}"/>
                </a:ext>
              </a:extLst>
            </p:cNvPr>
            <p:cNvSpPr txBox="1"/>
            <p:nvPr/>
          </p:nvSpPr>
          <p:spPr>
            <a:xfrm>
              <a:off x="5747523" y="4784561"/>
              <a:ext cx="6748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</a:rPr>
                <a:t>august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CEA23C8-C3C5-BE4F-ADCA-7D1935B0C1A3}"/>
                </a:ext>
              </a:extLst>
            </p:cNvPr>
            <p:cNvSpPr txBox="1"/>
            <p:nvPr/>
          </p:nvSpPr>
          <p:spPr>
            <a:xfrm rot="16200000">
              <a:off x="5574507" y="5188214"/>
              <a:ext cx="653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work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8356C3F-0A2C-A14F-B3BB-7E68B36FBEBF}"/>
                </a:ext>
              </a:extLst>
            </p:cNvPr>
            <p:cNvSpPr txBox="1"/>
            <p:nvPr/>
          </p:nvSpPr>
          <p:spPr>
            <a:xfrm>
              <a:off x="5983524" y="5347721"/>
              <a:ext cx="7402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</a:rPr>
                <a:t>august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858B5CB-C526-7B41-9907-AFCE28E30C7E}"/>
                </a:ext>
              </a:extLst>
            </p:cNvPr>
            <p:cNvSpPr txBox="1"/>
            <p:nvPr/>
          </p:nvSpPr>
          <p:spPr>
            <a:xfrm rot="16200000">
              <a:off x="6498898" y="5202336"/>
              <a:ext cx="643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</a:rPr>
                <a:t>march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E089CF5-9D26-7E47-B4F5-4414DCD72DCE}"/>
                </a:ext>
              </a:extLst>
            </p:cNvPr>
            <p:cNvSpPr txBox="1"/>
            <p:nvPr/>
          </p:nvSpPr>
          <p:spPr>
            <a:xfrm rot="16200000">
              <a:off x="6570515" y="4711136"/>
              <a:ext cx="807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accent2">
                      <a:lumMod val="50000"/>
                    </a:schemeClr>
                  </a:solidFill>
                </a:rPr>
                <a:t>february</a:t>
              </a:r>
              <a:endParaRPr lang="en-US" sz="1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7E0C7DC-46AC-8B41-BDBB-938C2B61D32F}"/>
              </a:ext>
            </a:extLst>
          </p:cNvPr>
          <p:cNvGrpSpPr/>
          <p:nvPr/>
        </p:nvGrpSpPr>
        <p:grpSpPr>
          <a:xfrm>
            <a:off x="265475" y="4883427"/>
            <a:ext cx="2303280" cy="1880494"/>
            <a:chOff x="19876" y="4899451"/>
            <a:chExt cx="2303280" cy="188049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8CE8B89-78A2-2F4C-A9AF-BC6AE8EA6701}"/>
                </a:ext>
              </a:extLst>
            </p:cNvPr>
            <p:cNvSpPr txBox="1"/>
            <p:nvPr/>
          </p:nvSpPr>
          <p:spPr>
            <a:xfrm>
              <a:off x="575186" y="5193005"/>
              <a:ext cx="832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marvel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65EFD69-CB03-E147-9D3F-45A37C795CDE}"/>
                </a:ext>
              </a:extLst>
            </p:cNvPr>
            <p:cNvSpPr txBox="1"/>
            <p:nvPr/>
          </p:nvSpPr>
          <p:spPr>
            <a:xfrm>
              <a:off x="1021729" y="5495575"/>
              <a:ext cx="737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comic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96A20B9-B8CA-FA4D-BA74-1ED231EFF28A}"/>
                </a:ext>
              </a:extLst>
            </p:cNvPr>
            <p:cNvSpPr txBox="1"/>
            <p:nvPr/>
          </p:nvSpPr>
          <p:spPr>
            <a:xfrm>
              <a:off x="194141" y="4899451"/>
              <a:ext cx="18661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comic books published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099BC1-8B7D-CF4F-8E17-B1AB97649D58}"/>
                </a:ext>
              </a:extLst>
            </p:cNvPr>
            <p:cNvSpPr txBox="1"/>
            <p:nvPr/>
          </p:nvSpPr>
          <p:spPr>
            <a:xfrm>
              <a:off x="125960" y="5875298"/>
              <a:ext cx="17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books published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002344D-114C-FB45-9D2E-D8B6C106AE4B}"/>
                </a:ext>
              </a:extLst>
            </p:cNvPr>
            <p:cNvSpPr txBox="1"/>
            <p:nvPr/>
          </p:nvSpPr>
          <p:spPr>
            <a:xfrm>
              <a:off x="19876" y="6234514"/>
              <a:ext cx="1823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accent2"/>
                  </a:solidFill>
                </a:rPr>
                <a:t>american</a:t>
              </a:r>
              <a:r>
                <a:rPr lang="en-US" sz="1400" dirty="0">
                  <a:solidFill>
                    <a:schemeClr val="accent2"/>
                  </a:solidFill>
                </a:rPr>
                <a:t> comic books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C20D58E-6123-F643-A1E5-EEB0E760C47C}"/>
                </a:ext>
              </a:extLst>
            </p:cNvPr>
            <p:cNvSpPr txBox="1"/>
            <p:nvPr/>
          </p:nvSpPr>
          <p:spPr>
            <a:xfrm rot="16200000">
              <a:off x="-104541" y="5367089"/>
              <a:ext cx="82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comics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392D767-5140-3C4C-96E5-EE0C923CDF0E}"/>
                </a:ext>
              </a:extLst>
            </p:cNvPr>
            <p:cNvSpPr txBox="1"/>
            <p:nvPr/>
          </p:nvSpPr>
          <p:spPr>
            <a:xfrm>
              <a:off x="216233" y="6472168"/>
              <a:ext cx="2106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appearing </a:t>
              </a:r>
              <a:r>
                <a:rPr lang="en-US" sz="1400" dirty="0" err="1">
                  <a:solidFill>
                    <a:schemeClr val="accent2"/>
                  </a:solidFill>
                </a:rPr>
                <a:t>american</a:t>
              </a:r>
              <a:r>
                <a:rPr lang="en-US" sz="1400" dirty="0">
                  <a:solidFill>
                    <a:schemeClr val="accent2"/>
                  </a:solidFill>
                </a:rPr>
                <a:t> comic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5760131-4382-6B4F-8DF5-E95D99939810}"/>
                </a:ext>
              </a:extLst>
            </p:cNvPr>
            <p:cNvSpPr txBox="1"/>
            <p:nvPr/>
          </p:nvSpPr>
          <p:spPr>
            <a:xfrm rot="16200000">
              <a:off x="1327021" y="5519385"/>
              <a:ext cx="1109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comic books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E1F2683-B4EF-0041-AAC8-CA2131D9DD2F}"/>
              </a:ext>
            </a:extLst>
          </p:cNvPr>
          <p:cNvGrpSpPr/>
          <p:nvPr/>
        </p:nvGrpSpPr>
        <p:grpSpPr>
          <a:xfrm>
            <a:off x="3397889" y="4749204"/>
            <a:ext cx="1862083" cy="1848137"/>
            <a:chOff x="3196107" y="4810869"/>
            <a:chExt cx="1862083" cy="184813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DE9CF65-128A-D543-97B4-0CF10B64F98D}"/>
                </a:ext>
              </a:extLst>
            </p:cNvPr>
            <p:cNvSpPr txBox="1"/>
            <p:nvPr/>
          </p:nvSpPr>
          <p:spPr>
            <a:xfrm>
              <a:off x="3515013" y="4810869"/>
              <a:ext cx="766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B050"/>
                  </a:solidFill>
                </a:rPr>
                <a:t>indian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BDFE798-0F48-C745-A6D2-4EA423EB9C86}"/>
                </a:ext>
              </a:extLst>
            </p:cNvPr>
            <p:cNvSpPr txBox="1"/>
            <p:nvPr/>
          </p:nvSpPr>
          <p:spPr>
            <a:xfrm>
              <a:off x="3861541" y="5056288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science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F7933B6-F8E4-5145-A919-8AE77930E8F9}"/>
                </a:ext>
              </a:extLst>
            </p:cNvPr>
            <p:cNvSpPr txBox="1"/>
            <p:nvPr/>
          </p:nvSpPr>
          <p:spPr>
            <a:xfrm rot="16200000">
              <a:off x="3145416" y="5596592"/>
              <a:ext cx="792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sciences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2145C64-596A-A84A-A8AD-290F2AD1064D}"/>
                </a:ext>
              </a:extLst>
            </p:cNvPr>
            <p:cNvSpPr txBox="1"/>
            <p:nvPr/>
          </p:nvSpPr>
          <p:spPr>
            <a:xfrm>
              <a:off x="3936873" y="5613407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B050"/>
                  </a:solidFill>
                </a:rPr>
                <a:t>india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0FB231E-0C6E-D649-9F47-572A5151AD43}"/>
                </a:ext>
              </a:extLst>
            </p:cNvPr>
            <p:cNvSpPr txBox="1"/>
            <p:nvPr/>
          </p:nvSpPr>
          <p:spPr>
            <a:xfrm>
              <a:off x="3651851" y="5267823"/>
              <a:ext cx="837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academy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728B1FA-AAD0-074E-AC10-4403A3317FFD}"/>
                </a:ext>
              </a:extLst>
            </p:cNvPr>
            <p:cNvSpPr txBox="1"/>
            <p:nvPr/>
          </p:nvSpPr>
          <p:spPr>
            <a:xfrm>
              <a:off x="3640986" y="598586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research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DCB1611-E9BF-084F-9BBF-97D6BDA3886C}"/>
                </a:ext>
              </a:extLst>
            </p:cNvPr>
            <p:cNvSpPr txBox="1"/>
            <p:nvPr/>
          </p:nvSpPr>
          <p:spPr>
            <a:xfrm rot="16200000">
              <a:off x="4369167" y="5543426"/>
              <a:ext cx="8290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scientific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4101B3B-F654-0A4E-A640-7382625DCFEF}"/>
                </a:ext>
              </a:extLst>
            </p:cNvPr>
            <p:cNvSpPr txBox="1"/>
            <p:nvPr/>
          </p:nvSpPr>
          <p:spPr>
            <a:xfrm>
              <a:off x="3555856" y="6321822"/>
              <a:ext cx="1502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academy sciences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8B8F02B-A0CA-3846-BB8F-BD6085D6ADB5}"/>
                </a:ext>
              </a:extLst>
            </p:cNvPr>
            <p:cNvSpPr txBox="1"/>
            <p:nvPr/>
          </p:nvSpPr>
          <p:spPr>
            <a:xfrm rot="16200000">
              <a:off x="2740694" y="5895816"/>
              <a:ext cx="12186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rgbClr val="00B050"/>
                  </a:solidFill>
                </a:rPr>
                <a:t>indian</a:t>
              </a:r>
              <a:r>
                <a:rPr lang="en-US" sz="1400" dirty="0">
                  <a:solidFill>
                    <a:srgbClr val="00B050"/>
                  </a:solidFill>
                </a:rPr>
                <a:t> science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F4EBF66-97B3-DD45-9839-20F27AE611EF}"/>
              </a:ext>
            </a:extLst>
          </p:cNvPr>
          <p:cNvGrpSpPr/>
          <p:nvPr/>
        </p:nvGrpSpPr>
        <p:grpSpPr>
          <a:xfrm>
            <a:off x="3040100" y="2265203"/>
            <a:ext cx="1691897" cy="1645769"/>
            <a:chOff x="3040100" y="2265203"/>
            <a:chExt cx="1691897" cy="1645769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226ABE6-E080-8847-903A-719A067A9D73}"/>
                </a:ext>
              </a:extLst>
            </p:cNvPr>
            <p:cNvSpPr txBox="1"/>
            <p:nvPr/>
          </p:nvSpPr>
          <p:spPr>
            <a:xfrm>
              <a:off x="3227229" y="2458982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85FF"/>
                  </a:solidFill>
                </a:rPr>
                <a:t>russian</a:t>
              </a:r>
              <a:endParaRPr lang="en-US" dirty="0">
                <a:solidFill>
                  <a:srgbClr val="FF85FF"/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4D40496-B33E-6F49-8FAB-911CF0A2B9D7}"/>
                </a:ext>
              </a:extLst>
            </p:cNvPr>
            <p:cNvSpPr txBox="1"/>
            <p:nvPr/>
          </p:nvSpPr>
          <p:spPr>
            <a:xfrm>
              <a:off x="3573757" y="2718689"/>
              <a:ext cx="1023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85FF"/>
                  </a:solidFill>
                </a:rPr>
                <a:t>academy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952548C-7921-614A-BF6D-CB1735E9F5D3}"/>
                </a:ext>
              </a:extLst>
            </p:cNvPr>
            <p:cNvSpPr txBox="1"/>
            <p:nvPr/>
          </p:nvSpPr>
          <p:spPr>
            <a:xfrm rot="16200000">
              <a:off x="2451638" y="2895383"/>
              <a:ext cx="1484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85FF"/>
                  </a:solidFill>
                </a:rPr>
                <a:t>academy sciences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0157179-D7A7-4C40-9D9D-6AB06E93CF18}"/>
                </a:ext>
              </a:extLst>
            </p:cNvPr>
            <p:cNvSpPr txBox="1"/>
            <p:nvPr/>
          </p:nvSpPr>
          <p:spPr>
            <a:xfrm>
              <a:off x="3649089" y="3261520"/>
              <a:ext cx="96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85FF"/>
                  </a:solidFill>
                </a:rPr>
                <a:t>sciences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E4FE5AE-54A5-0343-A7F0-33E36FD01A8D}"/>
                </a:ext>
              </a:extLst>
            </p:cNvPr>
            <p:cNvSpPr txBox="1"/>
            <p:nvPr/>
          </p:nvSpPr>
          <p:spPr>
            <a:xfrm>
              <a:off x="3306915" y="3001664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85FF"/>
                  </a:solidFill>
                </a:rPr>
                <a:t>member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E7F301C-D7A9-7341-B762-10F049802FC2}"/>
                </a:ext>
              </a:extLst>
            </p:cNvPr>
            <p:cNvSpPr txBox="1"/>
            <p:nvPr/>
          </p:nvSpPr>
          <p:spPr>
            <a:xfrm>
              <a:off x="3372651" y="3541640"/>
              <a:ext cx="1359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85FF"/>
                  </a:solidFill>
                </a:rPr>
                <a:t>academician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E2FC57F-1265-5D49-A061-F4F569DDA3D5}"/>
                </a:ext>
              </a:extLst>
            </p:cNvPr>
            <p:cNvSpPr txBox="1"/>
            <p:nvPr/>
          </p:nvSpPr>
          <p:spPr>
            <a:xfrm>
              <a:off x="3464157" y="2265203"/>
              <a:ext cx="6221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85FF"/>
                  </a:solidFill>
                </a:rPr>
                <a:t>soviet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B6D38C1-8D0D-A04F-8107-E2A44BD546A1}"/>
                </a:ext>
              </a:extLst>
            </p:cNvPr>
            <p:cNvSpPr txBox="1"/>
            <p:nvPr/>
          </p:nvSpPr>
          <p:spPr>
            <a:xfrm rot="16200000">
              <a:off x="4163375" y="2928239"/>
              <a:ext cx="740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rgbClr val="FF85FF"/>
                  </a:solidFill>
                </a:rPr>
                <a:t>chinese</a:t>
              </a:r>
              <a:endParaRPr lang="en-US" sz="1400" dirty="0">
                <a:solidFill>
                  <a:srgbClr val="FF85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11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C7624E-D296-1E45-8500-B750C375DBE8}"/>
              </a:ext>
            </a:extLst>
          </p:cNvPr>
          <p:cNvSpPr txBox="1"/>
          <p:nvPr/>
        </p:nvSpPr>
        <p:spPr>
          <a:xfrm>
            <a:off x="2761786" y="0"/>
            <a:ext cx="6698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Finding Structure Among Scientists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CB4D0-A5F0-F747-ACA8-590FBD761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02" y="508904"/>
            <a:ext cx="10287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5E4A0-8E64-5E46-A59D-DE47B79F53FB}"/>
              </a:ext>
            </a:extLst>
          </p:cNvPr>
          <p:cNvSpPr txBox="1"/>
          <p:nvPr/>
        </p:nvSpPr>
        <p:spPr>
          <a:xfrm>
            <a:off x="754380" y="657761"/>
            <a:ext cx="5071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Topic Modeling and 2D-Embedding with T-SNE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2361F3-A44B-CF49-AE1E-5B593C61B3A1}"/>
              </a:ext>
            </a:extLst>
          </p:cNvPr>
          <p:cNvSpPr txBox="1"/>
          <p:nvPr/>
        </p:nvSpPr>
        <p:spPr>
          <a:xfrm>
            <a:off x="282545" y="5649782"/>
            <a:ext cx="3380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point – a scientist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Colors – heaviest topic-weights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Distances ∝ similarity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A1B5E-D71C-414D-8CBE-571147D85F58}"/>
              </a:ext>
            </a:extLst>
          </p:cNvPr>
          <p:cNvSpPr txBox="1"/>
          <p:nvPr/>
        </p:nvSpPr>
        <p:spPr>
          <a:xfrm>
            <a:off x="301705" y="5003451"/>
            <a:ext cx="3516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t-Distributed Stochastic Neighbor Embedding (t-SNE)</a:t>
            </a:r>
            <a:r>
              <a:rPr lang="en-US" sz="1600" baseline="30000" dirty="0">
                <a:latin typeface="Century Schoolbook" panose="02040604050505020304" pitchFamily="18" charset="0"/>
              </a:rPr>
              <a:t>[1]</a:t>
            </a:r>
            <a:endParaRPr lang="en-US" baseline="30000" dirty="0">
              <a:latin typeface="Century Schoolbook" panose="02040604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007369-A9BA-1D4D-9114-C70AAF8D20B0}"/>
              </a:ext>
            </a:extLst>
          </p:cNvPr>
          <p:cNvSpPr txBox="1"/>
          <p:nvPr/>
        </p:nvSpPr>
        <p:spPr>
          <a:xfrm>
            <a:off x="0" y="6611779"/>
            <a:ext cx="2502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[1] T-SNE, https://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lvdmaaten.github.io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tsne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80849F-25C3-8D41-B970-5C249358B0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8000"/>
          </a:blip>
          <a:srcRect t="5439" b="19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51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83D836-314F-1B4F-A4A3-34CCC2310921}"/>
              </a:ext>
            </a:extLst>
          </p:cNvPr>
          <p:cNvSpPr txBox="1"/>
          <p:nvPr/>
        </p:nvSpPr>
        <p:spPr>
          <a:xfrm>
            <a:off x="2761786" y="0"/>
            <a:ext cx="6698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Finding Structure Among Scientists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77000-16F8-7C4E-B518-DD69B245E1AD}"/>
              </a:ext>
            </a:extLst>
          </p:cNvPr>
          <p:cNvSpPr txBox="1"/>
          <p:nvPr/>
        </p:nvSpPr>
        <p:spPr>
          <a:xfrm>
            <a:off x="754380" y="657761"/>
            <a:ext cx="5071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Topic Modeling and 2D-Embedding with T-SNE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B2732-D48A-0640-B819-8B71E6E1E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8" y="514354"/>
            <a:ext cx="10287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7E00FB-A590-A046-B3A2-F3408C2E97E4}"/>
              </a:ext>
            </a:extLst>
          </p:cNvPr>
          <p:cNvGrpSpPr/>
          <p:nvPr/>
        </p:nvGrpSpPr>
        <p:grpSpPr>
          <a:xfrm>
            <a:off x="754379" y="1069300"/>
            <a:ext cx="4660583" cy="774443"/>
            <a:chOff x="754379" y="1069300"/>
            <a:chExt cx="4660583" cy="7744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40DBEB-9200-6E48-B9DC-E7D1DF66076D}"/>
                </a:ext>
              </a:extLst>
            </p:cNvPr>
            <p:cNvSpPr/>
            <p:nvPr/>
          </p:nvSpPr>
          <p:spPr>
            <a:xfrm>
              <a:off x="754379" y="1443633"/>
              <a:ext cx="4660583" cy="40011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482995-1770-9E4B-AE8A-279E3C91C017}"/>
                </a:ext>
              </a:extLst>
            </p:cNvPr>
            <p:cNvSpPr/>
            <p:nvPr/>
          </p:nvSpPr>
          <p:spPr>
            <a:xfrm>
              <a:off x="2457450" y="1069300"/>
              <a:ext cx="1543050" cy="374333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F57FE2-C8F3-E14F-9E28-6ECCEA065049}"/>
              </a:ext>
            </a:extLst>
          </p:cNvPr>
          <p:cNvGrpSpPr/>
          <p:nvPr/>
        </p:nvGrpSpPr>
        <p:grpSpPr>
          <a:xfrm>
            <a:off x="3614738" y="3086113"/>
            <a:ext cx="8371417" cy="2857486"/>
            <a:chOff x="3614738" y="3086113"/>
            <a:chExt cx="8371417" cy="285748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C4F26B-6567-884A-B154-C94E731EC0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276" t="59876" r="48935" b="21999"/>
            <a:stretch/>
          </p:blipFill>
          <p:spPr>
            <a:xfrm>
              <a:off x="7686676" y="3086113"/>
              <a:ext cx="4299479" cy="201453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B6EAFA-BCC6-5D4E-804A-F159C7A9C5FD}"/>
                </a:ext>
              </a:extLst>
            </p:cNvPr>
            <p:cNvSpPr/>
            <p:nvPr/>
          </p:nvSpPr>
          <p:spPr>
            <a:xfrm>
              <a:off x="3614738" y="4700588"/>
              <a:ext cx="2481261" cy="124301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BCC882F-A68F-9842-BF29-9B49A54B2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3514736"/>
              <a:ext cx="1590677" cy="201453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E2A693-77C6-4D45-8487-4B6C807672A5}"/>
              </a:ext>
            </a:extLst>
          </p:cNvPr>
          <p:cNvGrpSpPr/>
          <p:nvPr/>
        </p:nvGrpSpPr>
        <p:grpSpPr>
          <a:xfrm>
            <a:off x="7885016" y="1285053"/>
            <a:ext cx="4041975" cy="2444169"/>
            <a:chOff x="7885016" y="1285053"/>
            <a:chExt cx="4041975" cy="2444169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9B754D-43A7-8341-89E7-E66AA8E6EEDD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10593168" y="2528893"/>
              <a:ext cx="193895" cy="120032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C74685F3-FA3D-7443-984B-949EE093C964}"/>
                </a:ext>
              </a:extLst>
            </p:cNvPr>
            <p:cNvSpPr/>
            <p:nvPr/>
          </p:nvSpPr>
          <p:spPr>
            <a:xfrm>
              <a:off x="7885016" y="1285053"/>
              <a:ext cx="4041975" cy="121403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646790-566E-2841-88BA-3D224C02857F}"/>
                </a:ext>
              </a:extLst>
            </p:cNvPr>
            <p:cNvSpPr txBox="1"/>
            <p:nvPr/>
          </p:nvSpPr>
          <p:spPr>
            <a:xfrm>
              <a:off x="9287201" y="1328564"/>
              <a:ext cx="261193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Hadley Wickham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Chief Scientist, </a:t>
              </a:r>
              <a:r>
                <a:rPr lang="en-US" dirty="0" err="1"/>
                <a:t>Rstudio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 Developer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Adjunct Professor 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40875F-9D4D-BA46-845B-CCB89CC186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2833"/>
            <a:stretch/>
          </p:blipFill>
          <p:spPr>
            <a:xfrm>
              <a:off x="8044195" y="1352913"/>
              <a:ext cx="1276350" cy="1094478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1F0F90C-5A55-4042-BEC7-8CE486ED88E6}"/>
              </a:ext>
            </a:extLst>
          </p:cNvPr>
          <p:cNvSpPr txBox="1"/>
          <p:nvPr/>
        </p:nvSpPr>
        <p:spPr>
          <a:xfrm>
            <a:off x="3289882" y="3544556"/>
            <a:ext cx="1129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Academia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AAD64B-B206-634B-B3EF-CBE54343DF78}"/>
              </a:ext>
            </a:extLst>
          </p:cNvPr>
          <p:cNvSpPr txBox="1"/>
          <p:nvPr/>
        </p:nvSpPr>
        <p:spPr>
          <a:xfrm>
            <a:off x="5754215" y="6512680"/>
            <a:ext cx="290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Computer/Data Scientist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32F10D4-58FB-B548-AD2D-49ED2CE733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18000"/>
          </a:blip>
          <a:srcRect t="5439" b="19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3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0B2732-D48A-0640-B819-8B71E6E1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8" y="514354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83D836-314F-1B4F-A4A3-34CCC2310921}"/>
              </a:ext>
            </a:extLst>
          </p:cNvPr>
          <p:cNvSpPr txBox="1"/>
          <p:nvPr/>
        </p:nvSpPr>
        <p:spPr>
          <a:xfrm>
            <a:off x="2390306" y="0"/>
            <a:ext cx="7377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Finding (</a:t>
            </a:r>
            <a:r>
              <a:rPr lang="en-US" sz="3600" i="1" dirty="0"/>
              <a:t>Cosine</a:t>
            </a:r>
            <a:r>
              <a:rPr lang="en-US" sz="3600" dirty="0"/>
              <a:t>)-Similarity with Others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77000-16F8-7C4E-B518-DD69B245E1AD}"/>
              </a:ext>
            </a:extLst>
          </p:cNvPr>
          <p:cNvSpPr txBox="1"/>
          <p:nvPr/>
        </p:nvSpPr>
        <p:spPr>
          <a:xfrm>
            <a:off x="754380" y="657761"/>
            <a:ext cx="5071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Topic Modeling and 2D-Embedding with T-SNE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7E00FB-A590-A046-B3A2-F3408C2E97E4}"/>
              </a:ext>
            </a:extLst>
          </p:cNvPr>
          <p:cNvGrpSpPr/>
          <p:nvPr/>
        </p:nvGrpSpPr>
        <p:grpSpPr>
          <a:xfrm>
            <a:off x="754379" y="1069300"/>
            <a:ext cx="4660583" cy="774443"/>
            <a:chOff x="754379" y="1069300"/>
            <a:chExt cx="4660583" cy="7744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40DBEB-9200-6E48-B9DC-E7D1DF66076D}"/>
                </a:ext>
              </a:extLst>
            </p:cNvPr>
            <p:cNvSpPr/>
            <p:nvPr/>
          </p:nvSpPr>
          <p:spPr>
            <a:xfrm>
              <a:off x="754379" y="1443633"/>
              <a:ext cx="4660583" cy="40011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482995-1770-9E4B-AE8A-279E3C91C017}"/>
                </a:ext>
              </a:extLst>
            </p:cNvPr>
            <p:cNvSpPr/>
            <p:nvPr/>
          </p:nvSpPr>
          <p:spPr>
            <a:xfrm>
              <a:off x="2457450" y="1069300"/>
              <a:ext cx="1543050" cy="374333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4CEFF9-6594-5448-B0FC-AC1F1F15B74A}"/>
              </a:ext>
            </a:extLst>
          </p:cNvPr>
          <p:cNvGrpSpPr/>
          <p:nvPr/>
        </p:nvGrpSpPr>
        <p:grpSpPr>
          <a:xfrm>
            <a:off x="6643691" y="3172017"/>
            <a:ext cx="5248927" cy="3357376"/>
            <a:chOff x="6643691" y="3172017"/>
            <a:chExt cx="5248927" cy="33573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AB826A-6C7E-1544-B564-C68F5B6A7A32}"/>
                </a:ext>
              </a:extLst>
            </p:cNvPr>
            <p:cNvSpPr/>
            <p:nvPr/>
          </p:nvSpPr>
          <p:spPr>
            <a:xfrm>
              <a:off x="6643691" y="5014499"/>
              <a:ext cx="1628311" cy="151489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40850EC-4502-6547-BA4F-8D7DBFC82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2002" y="5883062"/>
              <a:ext cx="153948" cy="14137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F4BD4AF-2375-384F-9855-5D83A35CD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922" t="64510" r="29353" b="9721"/>
            <a:stretch/>
          </p:blipFill>
          <p:spPr>
            <a:xfrm>
              <a:off x="8443256" y="3172017"/>
              <a:ext cx="3449362" cy="334304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E2A693-77C6-4D45-8487-4B6C807672A5}"/>
              </a:ext>
            </a:extLst>
          </p:cNvPr>
          <p:cNvGrpSpPr/>
          <p:nvPr/>
        </p:nvGrpSpPr>
        <p:grpSpPr>
          <a:xfrm>
            <a:off x="8215731" y="1443633"/>
            <a:ext cx="3507640" cy="2428060"/>
            <a:chOff x="7924529" y="1285053"/>
            <a:chExt cx="3507640" cy="242806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9B754D-43A7-8341-89E7-E66AA8E6EEDD}"/>
                </a:ext>
              </a:extLst>
            </p:cNvPr>
            <p:cNvCxnSpPr>
              <a:cxnSpLocks/>
            </p:cNvCxnSpPr>
            <p:nvPr/>
          </p:nvCxnSpPr>
          <p:spPr>
            <a:xfrm>
              <a:off x="9733747" y="2512784"/>
              <a:ext cx="193895" cy="120032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C74685F3-FA3D-7443-984B-949EE093C964}"/>
                </a:ext>
              </a:extLst>
            </p:cNvPr>
            <p:cNvSpPr/>
            <p:nvPr/>
          </p:nvSpPr>
          <p:spPr>
            <a:xfrm>
              <a:off x="7924529" y="1285053"/>
              <a:ext cx="3507640" cy="121403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646790-566E-2841-88BA-3D224C02857F}"/>
                </a:ext>
              </a:extLst>
            </p:cNvPr>
            <p:cNvSpPr txBox="1"/>
            <p:nvPr/>
          </p:nvSpPr>
          <p:spPr>
            <a:xfrm>
              <a:off x="8134748" y="1298754"/>
              <a:ext cx="31167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Ricardo </a:t>
              </a:r>
              <a:r>
                <a:rPr lang="en-US" b="1" dirty="0" err="1"/>
                <a:t>Bianchini</a:t>
              </a:r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Microsoft Research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American Computing Fellow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Data &amp; Server Management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0A2C08-2B0E-974A-8B73-5900158F4704}"/>
              </a:ext>
            </a:extLst>
          </p:cNvPr>
          <p:cNvGrpSpPr/>
          <p:nvPr/>
        </p:nvGrpSpPr>
        <p:grpSpPr>
          <a:xfrm>
            <a:off x="4257294" y="1457334"/>
            <a:ext cx="3507640" cy="1214030"/>
            <a:chOff x="393594" y="1957987"/>
            <a:chExt cx="3507640" cy="121403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3A975817-45F6-E54A-B901-E2A27C4F963F}"/>
                </a:ext>
              </a:extLst>
            </p:cNvPr>
            <p:cNvSpPr/>
            <p:nvPr/>
          </p:nvSpPr>
          <p:spPr>
            <a:xfrm>
              <a:off x="393594" y="1957987"/>
              <a:ext cx="3507640" cy="1214030"/>
            </a:xfrm>
            <a:prstGeom prst="roundRect">
              <a:avLst/>
            </a:prstGeom>
            <a:solidFill>
              <a:schemeClr val="bg1"/>
            </a:solidFill>
            <a:ln cmpd="thickThin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595D45-12BF-F44D-8588-195BEF3ED75D}"/>
                </a:ext>
              </a:extLst>
            </p:cNvPr>
            <p:cNvSpPr/>
            <p:nvPr/>
          </p:nvSpPr>
          <p:spPr>
            <a:xfrm>
              <a:off x="754379" y="1957987"/>
              <a:ext cx="2223686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/>
                <a:t>Jhonsen</a:t>
              </a:r>
              <a:r>
                <a:rPr lang="en-US" b="1" dirty="0"/>
                <a:t> </a:t>
              </a:r>
              <a:r>
                <a:rPr lang="en-US" b="1" dirty="0" err="1"/>
                <a:t>Djajamuliadi</a:t>
              </a:r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Research Chemist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Data Scientist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Machine Learning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0126B54-40F7-0B44-B997-194F3A193E22}"/>
              </a:ext>
            </a:extLst>
          </p:cNvPr>
          <p:cNvSpPr txBox="1"/>
          <p:nvPr/>
        </p:nvSpPr>
        <p:spPr>
          <a:xfrm>
            <a:off x="7224292" y="2701956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Similarity ~ 0.95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9EBAB4-9178-7A41-AD6D-95B9236A97EE}"/>
              </a:ext>
            </a:extLst>
          </p:cNvPr>
          <p:cNvSpPr/>
          <p:nvPr/>
        </p:nvSpPr>
        <p:spPr>
          <a:xfrm>
            <a:off x="7794377" y="1915180"/>
            <a:ext cx="435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58BB3A-FB67-4145-ADAD-99031B757469}"/>
              </a:ext>
            </a:extLst>
          </p:cNvPr>
          <p:cNvSpPr txBox="1"/>
          <p:nvPr/>
        </p:nvSpPr>
        <p:spPr>
          <a:xfrm>
            <a:off x="1512736" y="1930828"/>
            <a:ext cx="264610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“Am I a Data Scientist?”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3898EA-1115-4946-ACB5-52083741228B}"/>
              </a:ext>
            </a:extLst>
          </p:cNvPr>
          <p:cNvGrpSpPr/>
          <p:nvPr/>
        </p:nvGrpSpPr>
        <p:grpSpPr>
          <a:xfrm>
            <a:off x="8655550" y="5805660"/>
            <a:ext cx="1563293" cy="612648"/>
            <a:chOff x="8655550" y="5805660"/>
            <a:chExt cx="1563293" cy="61264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DA5692-8F0F-714E-A76A-FB9999635671}"/>
                </a:ext>
              </a:extLst>
            </p:cNvPr>
            <p:cNvSpPr txBox="1"/>
            <p:nvPr/>
          </p:nvSpPr>
          <p:spPr>
            <a:xfrm>
              <a:off x="8655551" y="5927318"/>
              <a:ext cx="155542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 say: </a:t>
              </a:r>
              <a:r>
                <a:rPr lang="en-US" b="1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YES!!!</a:t>
              </a:r>
            </a:p>
          </p:txBody>
        </p:sp>
        <p:sp>
          <p:nvSpPr>
            <p:cNvPr id="32" name="Rounded Rectangular Callout 31">
              <a:extLst>
                <a:ext uri="{FF2B5EF4-FFF2-40B4-BE49-F238E27FC236}">
                  <a16:creationId xmlns:a16="http://schemas.microsoft.com/office/drawing/2014/main" id="{01E2407D-BBF7-1A49-9C34-3EE5104D56F3}"/>
                </a:ext>
              </a:extLst>
            </p:cNvPr>
            <p:cNvSpPr/>
            <p:nvPr/>
          </p:nvSpPr>
          <p:spPr>
            <a:xfrm rot="10800000">
              <a:off x="8655550" y="5805660"/>
              <a:ext cx="1563293" cy="612648"/>
            </a:xfrm>
            <a:prstGeom prst="wedgeRoundRectCallout">
              <a:avLst>
                <a:gd name="adj1" fmla="val -36469"/>
                <a:gd name="adj2" fmla="val 81711"/>
                <a:gd name="adj3" fmla="val 16667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3F6AE9B-F8A4-DD4A-8B92-5747A97269EF}"/>
              </a:ext>
            </a:extLst>
          </p:cNvPr>
          <p:cNvSpPr txBox="1"/>
          <p:nvPr/>
        </p:nvSpPr>
        <p:spPr>
          <a:xfrm>
            <a:off x="3289882" y="3544556"/>
            <a:ext cx="1129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Academia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E6515A-0E11-7247-BB7A-087F5F197EAC}"/>
              </a:ext>
            </a:extLst>
          </p:cNvPr>
          <p:cNvSpPr txBox="1"/>
          <p:nvPr/>
        </p:nvSpPr>
        <p:spPr>
          <a:xfrm>
            <a:off x="5754215" y="6512680"/>
            <a:ext cx="290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Computer/Data Scientist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95A2118-D532-814A-8051-B87FC3CC0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8000"/>
          </a:blip>
          <a:srcRect t="5439" b="19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091379-0510-2645-9726-C1209E1250D0}"/>
              </a:ext>
            </a:extLst>
          </p:cNvPr>
          <p:cNvSpPr txBox="1"/>
          <p:nvPr/>
        </p:nvSpPr>
        <p:spPr>
          <a:xfrm>
            <a:off x="3032405" y="0"/>
            <a:ext cx="6352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Web Application in Development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D9F57D-2A04-204E-8D0F-981709E4DEA3}"/>
              </a:ext>
            </a:extLst>
          </p:cNvPr>
          <p:cNvGrpSpPr/>
          <p:nvPr/>
        </p:nvGrpSpPr>
        <p:grpSpPr>
          <a:xfrm>
            <a:off x="6895581" y="4811665"/>
            <a:ext cx="5035925" cy="1932031"/>
            <a:chOff x="3524060" y="4811665"/>
            <a:chExt cx="5035925" cy="1932031"/>
          </a:xfrm>
        </p:grpSpPr>
        <p:sp>
          <p:nvSpPr>
            <p:cNvPr id="5" name="Notched Right Arrow 4">
              <a:extLst>
                <a:ext uri="{FF2B5EF4-FFF2-40B4-BE49-F238E27FC236}">
                  <a16:creationId xmlns:a16="http://schemas.microsoft.com/office/drawing/2014/main" id="{0D95A5E4-B3CB-FB4C-9544-453865E93232}"/>
                </a:ext>
              </a:extLst>
            </p:cNvPr>
            <p:cNvSpPr/>
            <p:nvPr/>
          </p:nvSpPr>
          <p:spPr>
            <a:xfrm flipH="1">
              <a:off x="3524060" y="4811665"/>
              <a:ext cx="5035925" cy="1932031"/>
            </a:xfrm>
            <a:prstGeom prst="notchedRightArrow">
              <a:avLst>
                <a:gd name="adj1" fmla="val 66269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F45DC3-6E16-5246-88BF-D5D63D6875AC}"/>
                </a:ext>
              </a:extLst>
            </p:cNvPr>
            <p:cNvSpPr txBox="1"/>
            <p:nvPr/>
          </p:nvSpPr>
          <p:spPr>
            <a:xfrm>
              <a:off x="4451769" y="5247313"/>
              <a:ext cx="3716402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Application to Industry: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Tool for company recruiters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000" i="1" dirty="0"/>
                <a:t>“New feature” </a:t>
              </a:r>
              <a:r>
                <a:rPr lang="en-US" sz="2000" dirty="0"/>
                <a:t>on </a:t>
              </a:r>
              <a:r>
                <a:rPr lang="en-US" sz="2000" b="1" dirty="0"/>
                <a:t>LinkedIn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41D2B36-6E0A-5741-81EA-0BD934BDAEC3}"/>
              </a:ext>
            </a:extLst>
          </p:cNvPr>
          <p:cNvSpPr txBox="1"/>
          <p:nvPr/>
        </p:nvSpPr>
        <p:spPr>
          <a:xfrm>
            <a:off x="442908" y="5113550"/>
            <a:ext cx="331642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Future 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“Cleaner data”, </a:t>
            </a:r>
            <a:r>
              <a:rPr lang="en-US" sz="2000" b="1" dirty="0"/>
              <a:t>LinkedIn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Target data science domain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05CD5-E095-D946-87E7-D9C16A36B201}"/>
              </a:ext>
            </a:extLst>
          </p:cNvPr>
          <p:cNvSpPr/>
          <p:nvPr/>
        </p:nvSpPr>
        <p:spPr>
          <a:xfrm>
            <a:off x="365760" y="646331"/>
            <a:ext cx="11420856" cy="40256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CBD83-722D-C04D-A69F-1E18918B5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13" t="36368" r="23684" b="13025"/>
          <a:stretch/>
        </p:blipFill>
        <p:spPr>
          <a:xfrm>
            <a:off x="5674734" y="1088437"/>
            <a:ext cx="5863849" cy="347065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5D5067C-CFEF-294B-8A4E-CAC7BCE6C99B}"/>
              </a:ext>
            </a:extLst>
          </p:cNvPr>
          <p:cNvSpPr txBox="1"/>
          <p:nvPr/>
        </p:nvSpPr>
        <p:spPr>
          <a:xfrm>
            <a:off x="4151745" y="5569508"/>
            <a:ext cx="2437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“Are you a good fit?”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A0B27-9A7A-044B-9C9C-27122D49B7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7"/>
          <a:stretch/>
        </p:blipFill>
        <p:spPr>
          <a:xfrm>
            <a:off x="738185" y="1628556"/>
            <a:ext cx="4075608" cy="18732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68A12CE-84FE-C349-833F-50E67355F615}"/>
              </a:ext>
            </a:extLst>
          </p:cNvPr>
          <p:cNvSpPr/>
          <p:nvPr/>
        </p:nvSpPr>
        <p:spPr>
          <a:xfrm>
            <a:off x="677075" y="1555481"/>
            <a:ext cx="4173293" cy="2066544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C58FEC8-A356-E149-AE5D-1F27370D85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548" b="26854"/>
          <a:stretch/>
        </p:blipFill>
        <p:spPr>
          <a:xfrm>
            <a:off x="879558" y="1026461"/>
            <a:ext cx="963077" cy="41862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D4CBD95-CD89-6241-B717-6F900410A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040" y="3641469"/>
            <a:ext cx="799010" cy="31499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2D677ED2-F720-E440-9C65-A45B67AFA1B3}"/>
              </a:ext>
            </a:extLst>
          </p:cNvPr>
          <p:cNvGrpSpPr/>
          <p:nvPr/>
        </p:nvGrpSpPr>
        <p:grpSpPr>
          <a:xfrm>
            <a:off x="5299888" y="835462"/>
            <a:ext cx="6238694" cy="3665912"/>
            <a:chOff x="5299888" y="835462"/>
            <a:chExt cx="6238694" cy="366591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8EE89CF-7C9D-3A43-9250-A16F8B2A44CA}"/>
                </a:ext>
              </a:extLst>
            </p:cNvPr>
            <p:cNvGrpSpPr/>
            <p:nvPr/>
          </p:nvGrpSpPr>
          <p:grpSpPr>
            <a:xfrm>
              <a:off x="5437049" y="835462"/>
              <a:ext cx="6101533" cy="3665912"/>
              <a:chOff x="5437049" y="835462"/>
              <a:chExt cx="6101533" cy="366591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A6F5639-E16F-ED4A-B11C-77BC89E2A9B4}"/>
                  </a:ext>
                </a:extLst>
              </p:cNvPr>
              <p:cNvGrpSpPr/>
              <p:nvPr/>
            </p:nvGrpSpPr>
            <p:grpSpPr>
              <a:xfrm>
                <a:off x="5437049" y="835462"/>
                <a:ext cx="6101533" cy="3665912"/>
                <a:chOff x="5437049" y="835462"/>
                <a:chExt cx="6101533" cy="3665912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CBE8EF99-E33A-A149-A23E-6D361A1CC5CD}"/>
                    </a:ext>
                  </a:extLst>
                </p:cNvPr>
                <p:cNvSpPr/>
                <p:nvPr/>
              </p:nvSpPr>
              <p:spPr>
                <a:xfrm>
                  <a:off x="5437049" y="835462"/>
                  <a:ext cx="6101533" cy="1761434"/>
                </a:xfrm>
                <a:prstGeom prst="rect">
                  <a:avLst/>
                </a:prstGeom>
                <a:solidFill>
                  <a:schemeClr val="bg1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77F1879-B427-C34E-A5B8-E5425571E721}"/>
                    </a:ext>
                  </a:extLst>
                </p:cNvPr>
                <p:cNvSpPr/>
                <p:nvPr/>
              </p:nvSpPr>
              <p:spPr>
                <a:xfrm>
                  <a:off x="5574210" y="2600288"/>
                  <a:ext cx="4173293" cy="1761434"/>
                </a:xfrm>
                <a:prstGeom prst="rect">
                  <a:avLst/>
                </a:prstGeom>
                <a:solidFill>
                  <a:schemeClr val="bg1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D8665ACC-241E-F444-BB03-0B36796EFF0B}"/>
                    </a:ext>
                  </a:extLst>
                </p:cNvPr>
                <p:cNvSpPr/>
                <p:nvPr/>
              </p:nvSpPr>
              <p:spPr>
                <a:xfrm>
                  <a:off x="9747503" y="3034471"/>
                  <a:ext cx="1170433" cy="1466903"/>
                </a:xfrm>
                <a:custGeom>
                  <a:avLst/>
                  <a:gdLst>
                    <a:gd name="connsiteX0" fmla="*/ 728773 w 914400"/>
                    <a:gd name="connsiteY0" fmla="*/ 0 h 914400"/>
                    <a:gd name="connsiteX1" fmla="*/ 914400 w 914400"/>
                    <a:gd name="connsiteY1" fmla="*/ 0 h 914400"/>
                    <a:gd name="connsiteX2" fmla="*/ 914400 w 914400"/>
                    <a:gd name="connsiteY2" fmla="*/ 914400 h 914400"/>
                    <a:gd name="connsiteX3" fmla="*/ 0 w 914400"/>
                    <a:gd name="connsiteY3" fmla="*/ 914400 h 914400"/>
                    <a:gd name="connsiteX4" fmla="*/ 0 w 914400"/>
                    <a:gd name="connsiteY4" fmla="*/ 497530 h 914400"/>
                    <a:gd name="connsiteX5" fmla="*/ 44888 w 914400"/>
                    <a:gd name="connsiteY5" fmla="*/ 534566 h 914400"/>
                    <a:gd name="connsiteX6" fmla="*/ 300513 w 914400"/>
                    <a:gd name="connsiteY6" fmla="*/ 612648 h 914400"/>
                    <a:gd name="connsiteX7" fmla="*/ 757713 w 914400"/>
                    <a:gd name="connsiteY7" fmla="*/ 155448 h 914400"/>
                    <a:gd name="connsiteX8" fmla="*/ 748425 w 914400"/>
                    <a:gd name="connsiteY8" fmla="*/ 63306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4400" h="914400">
                      <a:moveTo>
                        <a:pt x="728773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lnTo>
                        <a:pt x="0" y="497530"/>
                      </a:lnTo>
                      <a:lnTo>
                        <a:pt x="44888" y="534566"/>
                      </a:lnTo>
                      <a:cubicBezTo>
                        <a:pt x="117858" y="583863"/>
                        <a:pt x="205824" y="612648"/>
                        <a:pt x="300513" y="612648"/>
                      </a:cubicBezTo>
                      <a:cubicBezTo>
                        <a:pt x="553018" y="612648"/>
                        <a:pt x="757713" y="407953"/>
                        <a:pt x="757713" y="155448"/>
                      </a:cubicBezTo>
                      <a:cubicBezTo>
                        <a:pt x="757713" y="123885"/>
                        <a:pt x="754515" y="93069"/>
                        <a:pt x="748425" y="63306"/>
                      </a:cubicBezTo>
                      <a:close/>
                    </a:path>
                  </a:pathLst>
                </a:custGeom>
                <a:solidFill>
                  <a:schemeClr val="bg1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1F9E065-3C13-6E4A-B3F5-7E0941A9F267}"/>
                  </a:ext>
                </a:extLst>
              </p:cNvPr>
              <p:cNvSpPr/>
              <p:nvPr/>
            </p:nvSpPr>
            <p:spPr>
              <a:xfrm>
                <a:off x="9651884" y="3090672"/>
                <a:ext cx="982588" cy="926232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92DBC18-5715-A147-8B81-F4566AED9C2E}"/>
                </a:ext>
              </a:extLst>
            </p:cNvPr>
            <p:cNvSpPr/>
            <p:nvPr/>
          </p:nvSpPr>
          <p:spPr>
            <a:xfrm>
              <a:off x="5299888" y="1134157"/>
              <a:ext cx="30139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prstClr val="black"/>
                  </a:solidFill>
                </a:rPr>
                <a:t>Top 10 </a:t>
              </a:r>
              <a:r>
                <a:rPr lang="en-US" sz="1600" dirty="0">
                  <a:solidFill>
                    <a:prstClr val="black"/>
                  </a:solidFill>
                </a:rPr>
                <a:t>(or n-)</a:t>
              </a:r>
              <a:r>
                <a:rPr lang="en-US" sz="1600" b="1" dirty="0">
                  <a:solidFill>
                    <a:prstClr val="black"/>
                  </a:solidFill>
                </a:rPr>
                <a:t> </a:t>
              </a:r>
              <a:r>
                <a:rPr lang="en-US" sz="1600" dirty="0">
                  <a:solidFill>
                    <a:prstClr val="black"/>
                  </a:solidFill>
                </a:rPr>
                <a:t>similar scientists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D9ADEC3-376C-134D-A365-0C1C82D18D6F}"/>
              </a:ext>
            </a:extLst>
          </p:cNvPr>
          <p:cNvSpPr txBox="1"/>
          <p:nvPr/>
        </p:nvSpPr>
        <p:spPr>
          <a:xfrm>
            <a:off x="5297538" y="764825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Output:</a:t>
            </a:r>
            <a:r>
              <a:rPr lang="en-US" b="1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713F9-4BD1-BD46-952F-1A608FA8A6E5}"/>
              </a:ext>
            </a:extLst>
          </p:cNvPr>
          <p:cNvSpPr txBox="1"/>
          <p:nvPr/>
        </p:nvSpPr>
        <p:spPr>
          <a:xfrm>
            <a:off x="653417" y="764825"/>
            <a:ext cx="2195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Input:</a:t>
            </a:r>
          </a:p>
          <a:p>
            <a:endParaRPr lang="en-US" sz="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                   Summary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939004-3954-304B-ACC9-C813325A1D10}"/>
              </a:ext>
            </a:extLst>
          </p:cNvPr>
          <p:cNvSpPr txBox="1"/>
          <p:nvPr/>
        </p:nvSpPr>
        <p:spPr>
          <a:xfrm>
            <a:off x="4040914" y="5569508"/>
            <a:ext cx="2646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“Am I a Data Scientist?”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847CF7C-08B6-B24A-B18A-4352EA0AD1C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8000"/>
          </a:blip>
          <a:srcRect t="5439" b="19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AF1777F-8C68-F248-849B-6268D0FEAB31}"/>
              </a:ext>
            </a:extLst>
          </p:cNvPr>
          <p:cNvGrpSpPr/>
          <p:nvPr/>
        </p:nvGrpSpPr>
        <p:grpSpPr>
          <a:xfrm>
            <a:off x="5674734" y="1443633"/>
            <a:ext cx="6048637" cy="1985367"/>
            <a:chOff x="5383532" y="1285053"/>
            <a:chExt cx="6048637" cy="1985367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98DA319-2EFE-274E-B3AF-64027DAE3A0D}"/>
                </a:ext>
              </a:extLst>
            </p:cNvPr>
            <p:cNvCxnSpPr>
              <a:cxnSpLocks/>
            </p:cNvCxnSpPr>
            <p:nvPr/>
          </p:nvCxnSpPr>
          <p:spPr>
            <a:xfrm>
              <a:off x="9822061" y="2728999"/>
              <a:ext cx="41390" cy="5414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B0707215-44A8-A94D-AA54-824F225DB55A}"/>
                </a:ext>
              </a:extLst>
            </p:cNvPr>
            <p:cNvSpPr/>
            <p:nvPr/>
          </p:nvSpPr>
          <p:spPr>
            <a:xfrm>
              <a:off x="5383532" y="1285053"/>
              <a:ext cx="6048637" cy="144394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96F807-37E5-074F-A03F-A3FF710FED34}"/>
                </a:ext>
              </a:extLst>
            </p:cNvPr>
            <p:cNvSpPr txBox="1"/>
            <p:nvPr/>
          </p:nvSpPr>
          <p:spPr>
            <a:xfrm>
              <a:off x="5668858" y="1330838"/>
              <a:ext cx="555694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Ricardo </a:t>
              </a:r>
              <a:r>
                <a:rPr lang="en-US" b="1" dirty="0" err="1"/>
                <a:t>Bianchini</a:t>
              </a:r>
              <a:endParaRPr lang="en-US" b="1" dirty="0"/>
            </a:p>
            <a:p>
              <a:r>
                <a:rPr lang="en-US" sz="1200" dirty="0"/>
                <a:t>Ricardo </a:t>
              </a:r>
              <a:r>
                <a:rPr lang="en-US" sz="1200" dirty="0" err="1"/>
                <a:t>Bianchini</a:t>
              </a:r>
              <a:r>
                <a:rPr lang="en-US" sz="1200" dirty="0"/>
                <a:t> from </a:t>
              </a:r>
              <a:r>
                <a:rPr lang="en-US" sz="1200" dirty="0">
                  <a:hlinkClick r:id="rId8" tooltip="Rutgers University"/>
                </a:rPr>
                <a:t>Rutgers University</a:t>
              </a:r>
              <a:r>
                <a:rPr lang="en-US" sz="1200" dirty="0"/>
                <a:t> &amp; </a:t>
              </a:r>
              <a:r>
                <a:rPr lang="en-US" sz="1200" dirty="0">
                  <a:hlinkClick r:id="rId9" tooltip="Microsoft Research"/>
                </a:rPr>
                <a:t>Microsoft Research</a:t>
              </a:r>
              <a:r>
                <a:rPr lang="en-US" sz="1200" dirty="0"/>
                <a:t>, Bellevue, WA was named </a:t>
              </a:r>
              <a:r>
                <a:rPr lang="en-US" sz="1200" dirty="0">
                  <a:hlinkClick r:id="rId10" tooltip="Fellow of the Institute of Electrical and Electronics Engineers"/>
                </a:rPr>
                <a:t>Fellow of the Institute of Electrical and Electronics Engineers</a:t>
              </a:r>
              <a:r>
                <a:rPr lang="en-US" sz="1200" dirty="0"/>
                <a:t> (IEEE) in 2015</a:t>
              </a:r>
              <a:r>
                <a:rPr lang="en-US" sz="1200" baseline="30000" dirty="0">
                  <a:hlinkClick r:id="rId11"/>
                </a:rPr>
                <a:t>[1]</a:t>
              </a:r>
              <a:r>
                <a:rPr lang="en-US" sz="1200" dirty="0"/>
                <a:t> for </a:t>
              </a:r>
              <a:r>
                <a:rPr lang="en-US" sz="1200" i="1" dirty="0"/>
                <a:t>contributions to server and data center energy management</a:t>
              </a:r>
              <a:r>
                <a:rPr lang="en-US" sz="1200" dirty="0"/>
                <a:t>. He was named an </a:t>
              </a:r>
              <a:r>
                <a:rPr lang="en-US" sz="1200" dirty="0">
                  <a:hlinkClick r:id="rId12" tooltip="ACM Fellow"/>
                </a:rPr>
                <a:t>Association for Computing Machinery (ACM) Fellow</a:t>
              </a:r>
              <a:r>
                <a:rPr lang="en-US" sz="1200" dirty="0"/>
                <a:t> in 2016 </a:t>
              </a:r>
              <a:r>
                <a:rPr lang="en-US" sz="1200" baseline="30000" dirty="0">
                  <a:hlinkClick r:id="rId13"/>
                </a:rPr>
                <a:t>[2]</a:t>
              </a:r>
              <a:r>
                <a:rPr lang="en-US" sz="1200" dirty="0"/>
                <a:t> for </a:t>
              </a:r>
              <a:r>
                <a:rPr lang="en-US" sz="1200" i="1" dirty="0"/>
                <a:t>contributions to power, energy and thermal management of servers and datacenters</a:t>
              </a:r>
              <a:r>
                <a:rPr lang="en-US" sz="1200" dirty="0"/>
                <a:t>.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9341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" grpId="1"/>
      <p:bldP spid="40" grpId="0"/>
      <p:bldP spid="4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9399260C-C1C7-914C-8E9D-94D833E7953A}"/>
              </a:ext>
            </a:extLst>
          </p:cNvPr>
          <p:cNvGrpSpPr/>
          <p:nvPr/>
        </p:nvGrpSpPr>
        <p:grpSpPr>
          <a:xfrm>
            <a:off x="2057406" y="3314746"/>
            <a:ext cx="10052842" cy="3515680"/>
            <a:chOff x="1757363" y="3086141"/>
            <a:chExt cx="10052842" cy="351568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26A9BD6-57FF-7A4C-874E-655639DFE388}"/>
                </a:ext>
              </a:extLst>
            </p:cNvPr>
            <p:cNvSpPr txBox="1"/>
            <p:nvPr/>
          </p:nvSpPr>
          <p:spPr>
            <a:xfrm>
              <a:off x="6551954" y="3086141"/>
              <a:ext cx="2636491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600" dirty="0"/>
                <a:t>Thank You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9F0AF4-2F62-B947-B804-3C50EA242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77098" y="4168714"/>
              <a:ext cx="2433107" cy="2433107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19DAD6A-BEF3-E249-BC43-BDE321EF59E6}"/>
                </a:ext>
              </a:extLst>
            </p:cNvPr>
            <p:cNvGrpSpPr/>
            <p:nvPr/>
          </p:nvGrpSpPr>
          <p:grpSpPr>
            <a:xfrm>
              <a:off x="7033858" y="4755443"/>
              <a:ext cx="1625806" cy="468825"/>
              <a:chOff x="1784437" y="3726016"/>
              <a:chExt cx="1625806" cy="46882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25852E4-394A-7542-A8E8-77E0F6270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4437" y="3726016"/>
                <a:ext cx="468825" cy="46882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2DEAAB-3AFF-D643-A9A0-23C83E17B568}"/>
                  </a:ext>
                </a:extLst>
              </p:cNvPr>
              <p:cNvSpPr txBox="1"/>
              <p:nvPr/>
            </p:nvSpPr>
            <p:spPr>
              <a:xfrm>
                <a:off x="2230112" y="3729596"/>
                <a:ext cx="11801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jhonsen</a:t>
                </a:r>
                <a:endParaRPr lang="en-US" sz="240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BB8EBDE-0334-144A-8517-155EAD859D7D}"/>
                </a:ext>
              </a:extLst>
            </p:cNvPr>
            <p:cNvGrpSpPr/>
            <p:nvPr/>
          </p:nvGrpSpPr>
          <p:grpSpPr>
            <a:xfrm>
              <a:off x="6938830" y="5244360"/>
              <a:ext cx="1720835" cy="658882"/>
              <a:chOff x="1689408" y="4214934"/>
              <a:chExt cx="1720835" cy="65888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2ED35CF-78F4-124C-B9CD-3565A9A4D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9408" y="4214934"/>
                <a:ext cx="658882" cy="65888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26DEB1-97BE-0440-93A4-C59AC23C39D7}"/>
                  </a:ext>
                </a:extLst>
              </p:cNvPr>
              <p:cNvSpPr txBox="1"/>
              <p:nvPr/>
            </p:nvSpPr>
            <p:spPr>
              <a:xfrm>
                <a:off x="2230112" y="4345053"/>
                <a:ext cx="11801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jhonsen</a:t>
                </a:r>
                <a:endParaRPr lang="en-US" sz="240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E3EBA3-C894-D947-A047-68876578A913}"/>
                </a:ext>
              </a:extLst>
            </p:cNvPr>
            <p:cNvGrpSpPr/>
            <p:nvPr/>
          </p:nvGrpSpPr>
          <p:grpSpPr>
            <a:xfrm>
              <a:off x="6986343" y="5938840"/>
              <a:ext cx="2062850" cy="563854"/>
              <a:chOff x="1736922" y="4909414"/>
              <a:chExt cx="2062850" cy="56385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5459622-F9A7-5B4D-9262-4D8DA005E6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6922" y="4909414"/>
                <a:ext cx="563854" cy="56385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183324-6DE2-9044-B88F-41806D0B24A1}"/>
                  </a:ext>
                </a:extLst>
              </p:cNvPr>
              <p:cNvSpPr txBox="1"/>
              <p:nvPr/>
            </p:nvSpPr>
            <p:spPr>
              <a:xfrm>
                <a:off x="2230112" y="4960509"/>
                <a:ext cx="1569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jhonsen_dj</a:t>
                </a:r>
                <a:endParaRPr lang="en-US" sz="2400" dirty="0"/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1AE10A-9EF2-8847-AF9C-485102F304D3}"/>
                </a:ext>
              </a:extLst>
            </p:cNvPr>
            <p:cNvCxnSpPr>
              <a:cxnSpLocks/>
            </p:cNvCxnSpPr>
            <p:nvPr/>
          </p:nvCxnSpPr>
          <p:spPr>
            <a:xfrm>
              <a:off x="1757363" y="4076593"/>
              <a:ext cx="7800084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29AFF0-5F48-1040-8302-29447887D1AD}"/>
                </a:ext>
              </a:extLst>
            </p:cNvPr>
            <p:cNvSpPr txBox="1"/>
            <p:nvPr/>
          </p:nvSpPr>
          <p:spPr>
            <a:xfrm>
              <a:off x="6488383" y="4140138"/>
              <a:ext cx="30540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Analyst   </a:t>
              </a:r>
              <a:r>
                <a:rPr lang="en-US" sz="2400" dirty="0"/>
                <a:t>| </a:t>
              </a:r>
              <a:r>
                <a:rPr lang="en-US" dirty="0"/>
                <a:t> Data Scientist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03E23C-A33F-A64E-A1C6-E97968B51986}"/>
                </a:ext>
              </a:extLst>
            </p:cNvPr>
            <p:cNvSpPr txBox="1"/>
            <p:nvPr/>
          </p:nvSpPr>
          <p:spPr>
            <a:xfrm>
              <a:off x="2223548" y="4140138"/>
              <a:ext cx="43599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Physical Chemist   </a:t>
              </a:r>
              <a:r>
                <a:rPr lang="en-US" sz="2400" dirty="0"/>
                <a:t>| </a:t>
              </a:r>
              <a:r>
                <a:rPr lang="en-US" dirty="0"/>
                <a:t>   Research Scientist     </a:t>
              </a:r>
              <a:r>
                <a:rPr lang="en-US" sz="2400" dirty="0">
                  <a:solidFill>
                    <a:prstClr val="black"/>
                  </a:solidFill>
                </a:rPr>
                <a:t>|</a:t>
              </a:r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B4F12B7-7D81-F446-9C31-AB38018D6A00}"/>
                </a:ext>
              </a:extLst>
            </p:cNvPr>
            <p:cNvSpPr/>
            <p:nvPr/>
          </p:nvSpPr>
          <p:spPr>
            <a:xfrm>
              <a:off x="2235132" y="4114032"/>
              <a:ext cx="1981032" cy="64617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AC9C680-625D-9945-ACC8-A3CD9B0EAD73}"/>
                </a:ext>
              </a:extLst>
            </p:cNvPr>
            <p:cNvCxnSpPr>
              <a:cxnSpLocks/>
            </p:cNvCxnSpPr>
            <p:nvPr/>
          </p:nvCxnSpPr>
          <p:spPr>
            <a:xfrm>
              <a:off x="5910259" y="3928955"/>
              <a:ext cx="364242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BFEBF61-385A-574D-9450-7798B68A822F}"/>
                </a:ext>
              </a:extLst>
            </p:cNvPr>
            <p:cNvSpPr/>
            <p:nvPr/>
          </p:nvSpPr>
          <p:spPr>
            <a:xfrm>
              <a:off x="4328413" y="4114032"/>
              <a:ext cx="2114221" cy="64617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A86C30A-5EA7-A54A-B425-2A9C6B368169}"/>
                </a:ext>
              </a:extLst>
            </p:cNvPr>
            <p:cNvSpPr/>
            <p:nvPr/>
          </p:nvSpPr>
          <p:spPr>
            <a:xfrm>
              <a:off x="6551953" y="4266432"/>
              <a:ext cx="1220447" cy="278068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91A5837B-A95B-1B44-B123-9F0304F986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18000"/>
          </a:blip>
          <a:srcRect t="5439" b="19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9CAE2FB-BDAF-D041-9B2F-4B1EEE8A0D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246" b="24693"/>
          <a:stretch/>
        </p:blipFill>
        <p:spPr>
          <a:xfrm>
            <a:off x="1862485" y="2261737"/>
            <a:ext cx="2286000" cy="116726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E6952BC-2EEC-F541-8FD3-325173198ECC}"/>
              </a:ext>
            </a:extLst>
          </p:cNvPr>
          <p:cNvSpPr txBox="1"/>
          <p:nvPr/>
        </p:nvSpPr>
        <p:spPr>
          <a:xfrm>
            <a:off x="1231724" y="1874270"/>
            <a:ext cx="156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Candidates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F4C906-0F82-4641-84E1-C86E48F38444}"/>
              </a:ext>
            </a:extLst>
          </p:cNvPr>
          <p:cNvSpPr txBox="1"/>
          <p:nvPr/>
        </p:nvSpPr>
        <p:spPr>
          <a:xfrm>
            <a:off x="3207349" y="1874270"/>
            <a:ext cx="1485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Employers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2A275B7-E80D-9949-B58B-6F67A96A7390}"/>
              </a:ext>
            </a:extLst>
          </p:cNvPr>
          <p:cNvSpPr/>
          <p:nvPr/>
        </p:nvSpPr>
        <p:spPr>
          <a:xfrm>
            <a:off x="866274" y="1636307"/>
            <a:ext cx="4331368" cy="181875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427</Words>
  <Application>Microsoft Macintosh PowerPoint</Application>
  <PresentationFormat>Widescreen</PresentationFormat>
  <Paragraphs>161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Century Schoolbook</vt:lpstr>
      <vt:lpstr>Comic Sans MS</vt:lpstr>
      <vt:lpstr>Wingdings</vt:lpstr>
      <vt:lpstr>Office Theme</vt:lpstr>
      <vt:lpstr>“Am I a Data Scientist?”   Finding My Identity Through Unsupervised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jhonsen djajamuliadi</dc:creator>
  <cp:lastModifiedBy>jhonsen djajamuliadi</cp:lastModifiedBy>
  <cp:revision>65</cp:revision>
  <dcterms:created xsi:type="dcterms:W3CDTF">2019-02-28T18:43:22Z</dcterms:created>
  <dcterms:modified xsi:type="dcterms:W3CDTF">2019-03-03T04:32:21Z</dcterms:modified>
</cp:coreProperties>
</file>